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4.xml" ContentType="application/vnd.openxmlformats-officedocument.presentationml.notesSlide+xml"/>
  <Override PartName="/ppt/charts/chart12.xml" ContentType="application/vnd.openxmlformats-officedocument.drawingml.chart+xml"/>
  <Override PartName="/ppt/drawings/drawing1.xml" ContentType="application/vnd.openxmlformats-officedocument.drawingml.chartshapes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89" r:id="rId4"/>
    <p:sldId id="260" r:id="rId5"/>
    <p:sldId id="269" r:id="rId6"/>
    <p:sldId id="259" r:id="rId7"/>
    <p:sldId id="270" r:id="rId8"/>
    <p:sldId id="272" r:id="rId9"/>
    <p:sldId id="297" r:id="rId10"/>
    <p:sldId id="301" r:id="rId11"/>
    <p:sldId id="295" r:id="rId12"/>
    <p:sldId id="296" r:id="rId13"/>
    <p:sldId id="292" r:id="rId14"/>
    <p:sldId id="302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65EC2FB-A8A3-4CF8-8F5E-3A4F0ACC329B}">
          <p14:sldIdLst>
            <p14:sldId id="256"/>
            <p14:sldId id="257"/>
            <p14:sldId id="289"/>
            <p14:sldId id="260"/>
            <p14:sldId id="269"/>
            <p14:sldId id="259"/>
            <p14:sldId id="270"/>
            <p14:sldId id="272"/>
            <p14:sldId id="297"/>
            <p14:sldId id="301"/>
            <p14:sldId id="295"/>
            <p14:sldId id="296"/>
            <p14:sldId id="292"/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00FF"/>
    <a:srgbClr val="F030D9"/>
    <a:srgbClr val="009900"/>
    <a:srgbClr val="3399FF"/>
    <a:srgbClr val="FF9900"/>
    <a:srgbClr val="CC0000"/>
    <a:srgbClr val="00FF00"/>
    <a:srgbClr val="3208A8"/>
    <a:srgbClr val="F30D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58" autoAdjust="0"/>
    <p:restoredTop sz="93295" autoAdjust="0"/>
  </p:normalViewPr>
  <p:slideViewPr>
    <p:cSldViewPr>
      <p:cViewPr varScale="1">
        <p:scale>
          <a:sx n="109" d="100"/>
          <a:sy n="10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NNY\FIN\2014\&#1041;&#1070;&#1044;&#1046;&#1045;&#1058;&#1053;&#1067;&#1049;%20&#1057;&#1045;&#1050;&#1058;&#1054;&#1056;%20-%20&#1056;&#1040;&#1057;&#1061;&#1054;&#1044;&#1067;\02-01%20-%20&#1056;&#1077;&#1096;&#1077;&#1085;&#1080;&#1103;%20&#1057;&#1086;&#1074;&#1077;&#1090;&#1072;%20&#1076;&#1077;&#1087;&#1091;&#1090;&#1072;&#1090;&#1086;&#1074;%20&#1086;%20&#1073;&#1102;&#1076;&#1078;&#1077;&#1090;&#1077;\&#1053;&#1072;%20&#1057;&#1086;&#1074;&#1077;&#1090;%20&#1086;&#1090;&#1095;&#1105;&#1090;%20&#1079;&#1072;%202013%20&#1075;&#1086;&#1076;\&#1050;%20&#1087;&#1088;&#1077;&#1079;&#1077;&#1085;&#1090;&#1072;&#1094;&#1080;&#1080;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H:\2014\&#1041;&#1070;&#1044;&#1046;&#1045;&#1058;&#1053;&#1067;&#1049;%20&#1057;&#1045;&#1050;&#1058;&#1054;&#1056;%20-%20&#1056;&#1040;&#1057;&#1061;&#1054;&#1044;&#1067;\02-01%20-%20&#1056;&#1077;&#1096;&#1077;&#1085;&#1080;&#1103;%20&#1057;&#1086;&#1074;&#1077;&#1090;&#1072;%20&#1076;&#1077;&#1087;&#1091;&#1090;&#1072;&#1090;&#1086;&#1074;%20&#1086;%20&#1073;&#1102;&#1076;&#1078;&#1077;&#1090;&#1077;\&#1053;&#1072;%20&#1057;&#1086;&#1074;&#1077;&#1090;%20&#1086;&#1090;&#1095;&#1105;&#1090;%20&#1079;&#1072;%202013%20&#1075;&#1086;&#1076;\&#1050;%20&#1087;&#1088;&#1077;&#1079;&#1077;&#1085;&#1090;&#1072;&#1094;&#1080;&#108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4\&#1041;&#1070;&#1044;&#1046;&#1045;&#1058;&#1053;&#1067;&#1049;%20&#1057;&#1045;&#1050;&#1058;&#1054;&#1056;%20-%20&#1056;&#1040;&#1057;&#1061;&#1054;&#1044;&#1067;\02-01%20-%20&#1056;&#1077;&#1096;&#1077;&#1085;&#1080;&#1103;%20&#1057;&#1086;&#1074;&#1077;&#1090;&#1072;%20&#1076;&#1077;&#1087;&#1091;&#1090;&#1072;&#1090;&#1086;&#1074;%20&#1086;%20&#1073;&#1102;&#1076;&#1078;&#1077;&#1090;&#1077;\&#1053;&#1072;%20&#1057;&#1086;&#1074;&#1077;&#1090;%20&#1086;&#1090;&#1095;&#1105;&#1090;%20&#1079;&#1072;%202013%20&#1075;&#1086;&#1076;\&#1050;%20&#1087;&#1088;&#1077;&#1079;&#1077;&#1085;&#1090;&#1072;&#1094;&#1080;&#1080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4\&#1041;&#1070;&#1044;&#1046;&#1045;&#1058;&#1053;&#1067;&#1049;%20&#1057;&#1045;&#1050;&#1058;&#1054;&#1056;%20-%20&#1056;&#1040;&#1057;&#1061;&#1054;&#1044;&#1067;\02-01%20-%20&#1056;&#1077;&#1096;&#1077;&#1085;&#1080;&#1103;%20&#1057;&#1086;&#1074;&#1077;&#1090;&#1072;%20&#1076;&#1077;&#1087;&#1091;&#1090;&#1072;&#1090;&#1086;&#1074;%20&#1086;%20&#1073;&#1102;&#1076;&#1078;&#1077;&#1090;&#1077;\&#1053;&#1072;%20&#1057;&#1086;&#1074;&#1077;&#1090;%20&#1086;&#1090;&#1095;&#1105;&#1090;%20&#1079;&#1072;%202013%20&#1075;&#1086;&#1076;\&#1050;%20&#1087;&#1088;&#1077;&#1079;&#1077;&#1085;&#1090;&#1072;&#1094;&#1080;&#1080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VINNY\FIN\2014\&#1041;&#1070;&#1044;&#1046;&#1045;&#1058;&#1053;&#1067;&#1049;%20&#1057;&#1045;&#1050;&#1058;&#1054;&#1056;%20-%20&#1056;&#1040;&#1057;&#1061;&#1054;&#1044;&#1067;\02-01%20-%20&#1056;&#1077;&#1096;&#1077;&#1085;&#1080;&#1103;%20&#1057;&#1086;&#1074;&#1077;&#1090;&#1072;%20&#1076;&#1077;&#1087;&#1091;&#1090;&#1072;&#1090;&#1086;&#1074;%20&#1086;%20&#1073;&#1102;&#1076;&#1078;&#1077;&#1090;&#1077;\&#1053;&#1072;%20&#1057;&#1086;&#1074;&#1077;&#1090;%20&#1086;&#1090;&#1095;&#1105;&#1090;%20&#1079;&#1072;%202013%20&#1075;&#1086;&#1076;\&#1050;%20&#1087;&#1088;&#1077;&#1079;&#1077;&#1085;&#1090;&#1072;&#1094;&#1080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5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674137772252162"/>
          <c:y val="3.8511766143228293E-2"/>
          <c:w val="0.58695814338997121"/>
          <c:h val="0.865473712556038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619883040935651E-2"/>
                  <c:y val="-2.5332488917036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947</a:t>
                    </a:r>
                    <a:r>
                      <a:rPr lang="en-US" baseline="0" dirty="0" smtClean="0"/>
                      <a:t> 119,8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157894736842108E-2"/>
                  <c:y val="-3.2932235592146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239766081871351E-2"/>
                  <c:y val="-7.59974667511083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947119.8</c:v>
                </c:pt>
                <c:pt idx="1">
                  <c:v>861929.9</c:v>
                </c:pt>
                <c:pt idx="2">
                  <c:v>863956.6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32163742690061E-2"/>
                  <c:y val="-1.013299556681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8245614035087724E-2"/>
                  <c:y val="-4.8131728942368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4093567251462027E-2"/>
                  <c:y val="-1.7732742241925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423988.9</c:v>
                </c:pt>
                <c:pt idx="1">
                  <c:v>518108.5</c:v>
                </c:pt>
                <c:pt idx="2">
                  <c:v>577983.5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1444048"/>
        <c:axId val="221444608"/>
        <c:axId val="0"/>
      </c:bar3DChart>
      <c:catAx>
        <c:axId val="22144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1444608"/>
        <c:crosses val="autoZero"/>
        <c:auto val="1"/>
        <c:lblAlgn val="ctr"/>
        <c:lblOffset val="100"/>
        <c:noMultiLvlLbl val="0"/>
      </c:catAx>
      <c:valAx>
        <c:axId val="22144460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221444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463519362711274"/>
          <c:y val="0.38245276338557777"/>
          <c:w val="0.22659287654832627"/>
          <c:h val="0.4934856607141968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665891289856682"/>
          <c:y val="0.26530214591541113"/>
          <c:w val="0.72144811440186551"/>
          <c:h val="0.70151500260654798"/>
        </c:manualLayout>
      </c:layout>
      <c:pie3DChart>
        <c:varyColors val="1"/>
        <c:ser>
          <c:idx val="0"/>
          <c:order val="0"/>
          <c:explosion val="21"/>
          <c:dPt>
            <c:idx val="0"/>
            <c:bubble3D val="0"/>
            <c:explosion val="18"/>
          </c:dPt>
          <c:dPt>
            <c:idx val="8"/>
            <c:bubble3D val="0"/>
            <c:explosion val="18"/>
          </c:dPt>
          <c:dLbls>
            <c:dLbl>
              <c:idx val="0"/>
              <c:layout>
                <c:manualLayout>
                  <c:x val="0.19746038730056428"/>
                  <c:y val="-8.343560117251928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421739576933361"/>
                      <c:h val="0.2778494697170399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0097391732370601"/>
                  <c:y val="-8.954133301428046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1251732972603538E-2"/>
                  <c:y val="1.628024236623281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7551289791972465E-2"/>
                  <c:y val="0.2252100193995539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6952907410129"/>
                      <c:h val="0.2965717484382077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10540579003188857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8162371786586309E-2"/>
                  <c:y val="-2.7133737277054686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6"/>
              <c:layout>
                <c:manualLayout>
                  <c:x val="-4.4973184296213935E-2"/>
                  <c:y val="2.442036354934916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9394685727742259"/>
                  <c:y val="0.1126050096997769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621308082247809"/>
                      <c:h val="0.15276294086981787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0.30982872122114591"/>
                  <c:y val="3.432481860989804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B249BB8D-115A-4EAE-95E9-1BA7316D1AF3}" type="CATEGORYNAME">
                      <a:rPr lang="ru-RU"/>
                      <a:pPr>
                        <a:defRPr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10 283,2</a:t>
                    </a:r>
                    <a:r>
                      <a:rPr lang="ru-RU" baseline="0" dirty="0"/>
                      <a:t>
</a:t>
                    </a:r>
                    <a:fld id="{067FA6C4-9F2B-4608-B4A4-20E765A1A719}" type="PERCENTAGE">
                      <a:rPr lang="ru-RU" baseline="0"/>
                      <a:pPr>
                        <a:defRPr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949170120807884"/>
                      <c:h val="0.1991616316135813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9"/>
              <c:layout>
                <c:manualLayout>
                  <c:x val="-0.21362262540701615"/>
                  <c:y val="-6.84176117183561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011A4BF-586E-4250-AA6D-4CD2CA815315}" type="CATEGORYNAME">
                      <a:rPr lang="ru-RU" dirty="0"/>
                      <a:pPr>
                        <a:defRPr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11 632,8</a:t>
                    </a:r>
                    <a:r>
                      <a:rPr lang="ru-RU" baseline="0" dirty="0"/>
                      <a:t>
</a:t>
                    </a:r>
                    <a:fld id="{2192261B-FB1B-4193-8931-856945B02060}" type="PERCENTAGE">
                      <a:rPr lang="ru-RU" baseline="0" dirty="0"/>
                      <a:pPr>
                        <a:defRPr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444824631140213"/>
                      <c:h val="0.29168767572833787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0"/>
              <c:layout>
                <c:manualLayout>
                  <c:x val="-9.5568127291817531E-2"/>
                  <c:y val="-7.868783810345858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763809334945755"/>
                      <c:h val="0.18288138924734856"/>
                    </c:manualLayout>
                  </c15:layout>
                </c:ext>
              </c:extLst>
            </c:dLbl>
            <c:dLbl>
              <c:idx val="11"/>
              <c:layout>
                <c:manualLayout>
                  <c:x val="5.2702950347125702E-2"/>
                  <c:y val="-7.7330937588131227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821672471276476"/>
                      <c:h val="0.27784946971703994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Лист1!$A$1:$A$12</c:f>
              <c:strCache>
                <c:ptCount val="12"/>
                <c:pt idx="0">
                  <c:v>Совет депутатов г. Кировска</c:v>
                </c:pt>
                <c:pt idx="1">
                  <c:v>Администрация г. Кировска</c:v>
                </c:pt>
                <c:pt idx="2">
                  <c:v>Комитет по управлению мун.собственностью</c:v>
                </c:pt>
                <c:pt idx="3">
                  <c:v>Контрольно-счетный орган города Кировска</c:v>
                </c:pt>
                <c:pt idx="4">
                  <c:v>МКУ "Управление образования"</c:v>
                </c:pt>
                <c:pt idx="5">
                  <c:v>МКУ "Управление ФКС и Т"</c:v>
                </c:pt>
                <c:pt idx="6">
                  <c:v>МКУ "Управление культуры"</c:v>
                </c:pt>
                <c:pt idx="7">
                  <c:v>МКУ "УКГХ"</c:v>
                </c:pt>
                <c:pt idx="8">
                  <c:v>МКУ "Управление по делам ГО и ЧС"</c:v>
                </c:pt>
                <c:pt idx="9">
                  <c:v>МКУ "МФЦ предоставления гос.(мун.) услуг"</c:v>
                </c:pt>
                <c:pt idx="10">
                  <c:v>МКУ "Центр МТО г.Кировска"</c:v>
                </c:pt>
                <c:pt idx="11">
                  <c:v>МКУ "Центр учета г.Кировска"</c:v>
                </c:pt>
              </c:strCache>
            </c:strRef>
          </c:cat>
          <c:val>
            <c:numRef>
              <c:f>Лист1!$B$1:$B$12</c:f>
              <c:numCache>
                <c:formatCode>#,##0.0</c:formatCode>
                <c:ptCount val="12"/>
                <c:pt idx="0">
                  <c:v>8692.7999999999993</c:v>
                </c:pt>
                <c:pt idx="1">
                  <c:v>125494.3</c:v>
                </c:pt>
                <c:pt idx="2">
                  <c:v>52250</c:v>
                </c:pt>
                <c:pt idx="3">
                  <c:v>3341.3</c:v>
                </c:pt>
                <c:pt idx="4">
                  <c:v>728979.8</c:v>
                </c:pt>
                <c:pt idx="5">
                  <c:v>92204.5</c:v>
                </c:pt>
                <c:pt idx="6">
                  <c:v>185147.5</c:v>
                </c:pt>
                <c:pt idx="7">
                  <c:v>220857.1</c:v>
                </c:pt>
                <c:pt idx="8">
                  <c:v>10283.200000000001</c:v>
                </c:pt>
                <c:pt idx="9">
                  <c:v>11632.8</c:v>
                </c:pt>
                <c:pt idx="10">
                  <c:v>9820</c:v>
                </c:pt>
                <c:pt idx="11">
                  <c:v>6129.6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430291753668076E-2"/>
          <c:y val="3.0553891531279246E-2"/>
          <c:w val="0.93743828567334675"/>
          <c:h val="0.5921173584378278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Лист1!$C$3</c:f>
              <c:strCache>
                <c:ptCount val="1"/>
                <c:pt idx="0">
                  <c:v>Объем доходов местного бюджета в расчете на 1 жителя, тыс.рублей</c:v>
                </c:pt>
              </c:strCache>
            </c:strRef>
          </c:tx>
          <c:spPr>
            <a:ln w="34925">
              <a:solidFill>
                <a:srgbClr val="33CC33"/>
              </a:solidFill>
            </a:ln>
            <a:effectLst>
              <a:outerShdw blurRad="50800" dist="50800" dir="5400000" algn="ctr" rotWithShape="0">
                <a:schemeClr val="tx1"/>
              </a:outerShdw>
            </a:effectLst>
          </c:spPr>
          <c:marker>
            <c:symbol val="diamond"/>
            <c:size val="5"/>
            <c:spPr>
              <a:solidFill>
                <a:srgbClr val="33CC33"/>
              </a:solidFill>
              <a:ln w="34925">
                <a:solidFill>
                  <a:srgbClr val="33CC33"/>
                </a:solidFill>
              </a:ln>
              <a:effectLst>
                <a:outerShdw blurRad="50800" dist="50800" dir="5400000" algn="ctr" rotWithShape="0">
                  <a:schemeClr val="tx1"/>
                </a:outerShdw>
              </a:effectLst>
            </c:spPr>
          </c:marker>
          <c:dLbls>
            <c:dLbl>
              <c:idx val="0"/>
              <c:layout>
                <c:manualLayout>
                  <c:x val="-1.944444444444442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99032921575692E-2"/>
                  <c:y val="3.8882178114096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Лист1!$D$2:$F$2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Лист1!$D$3:$F$3</c:f>
              <c:numCache>
                <c:formatCode>0.0</c:formatCode>
                <c:ptCount val="3"/>
                <c:pt idx="0" formatCode="General">
                  <c:v>45.6</c:v>
                </c:pt>
                <c:pt idx="1">
                  <c:v>46.528606299393118</c:v>
                </c:pt>
                <c:pt idx="2">
                  <c:v>49.212975478498286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Лист1!$C$4</c:f>
              <c:strCache>
                <c:ptCount val="1"/>
                <c:pt idx="0">
                  <c:v>Объем расходов местного бюджета в расчете на 1 жителя, тыс.рублей</c:v>
                </c:pt>
              </c:strCache>
            </c:strRef>
          </c:tx>
          <c:spPr>
            <a:ln w="34925">
              <a:solidFill>
                <a:srgbClr val="FF0000"/>
              </a:solidFill>
            </a:ln>
            <a:effectLst>
              <a:outerShdw blurRad="50800" dist="50800" dir="5400000" algn="ctr" rotWithShape="0">
                <a:schemeClr val="tx1"/>
              </a:outerShdw>
            </a:effectLst>
          </c:spPr>
          <c:marker>
            <c:symbol val="square"/>
            <c:size val="5"/>
            <c:spPr>
              <a:solidFill>
                <a:srgbClr val="FF0000"/>
              </a:solidFill>
              <a:ln w="34925">
                <a:solidFill>
                  <a:srgbClr val="FF0000"/>
                </a:solidFill>
              </a:ln>
              <a:effectLst>
                <a:outerShdw blurRad="50800" dist="50800" dir="5400000" algn="ctr" rotWithShape="0">
                  <a:schemeClr val="tx1"/>
                </a:outerShdw>
              </a:effectLst>
            </c:spPr>
          </c:marker>
          <c:dLbls>
            <c:dLbl>
              <c:idx val="0"/>
              <c:layout>
                <c:manualLayout>
                  <c:x val="-3.055555555555553E-2"/>
                  <c:y val="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107927260418624E-2"/>
                  <c:y val="-1.2032371815270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Лист1!$D$2:$F$2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Лист1!$D$4:$F$4</c:f>
              <c:numCache>
                <c:formatCode>0.0</c:formatCode>
                <c:ptCount val="3"/>
                <c:pt idx="0">
                  <c:v>48.1</c:v>
                </c:pt>
                <c:pt idx="1">
                  <c:v>48.118709393796358</c:v>
                </c:pt>
                <c:pt idx="2">
                  <c:v>49.653003820136519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739936"/>
        <c:axId val="166740496"/>
      </c:lineChart>
      <c:catAx>
        <c:axId val="166739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6740496"/>
        <c:crosses val="autoZero"/>
        <c:auto val="1"/>
        <c:lblAlgn val="ctr"/>
        <c:lblOffset val="100"/>
        <c:noMultiLvlLbl val="0"/>
      </c:catAx>
      <c:valAx>
        <c:axId val="166740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7399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9970003332963004E-2"/>
          <c:y val="0.74127918230175127"/>
          <c:w val="0.95797903044004618"/>
          <c:h val="0.12710324304465631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57888024050349E-2"/>
          <c:y val="2.9354123140651635E-2"/>
          <c:w val="0.51114776833202036"/>
          <c:h val="0.906734155234773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Лист3!$B$2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1.9222286955193523E-2"/>
                  <c:y val="5.3371132983002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9722066004636357E-2"/>
                  <c:y val="2.40171149036367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632572288801144E-2"/>
                      <c:h val="6.10298905660639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Лист3!$C$1:$E$1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Лист3!$C$2:$E$2</c:f>
              <c:numCache>
                <c:formatCode>0.00</c:formatCode>
                <c:ptCount val="3"/>
                <c:pt idx="0">
                  <c:v>0.02</c:v>
                </c:pt>
                <c:pt idx="1">
                  <c:v>0.4</c:v>
                </c:pt>
                <c:pt idx="2">
                  <c:v>1.9</c:v>
                </c:pt>
              </c:numCache>
            </c:numRef>
          </c:val>
        </c:ser>
        <c:ser>
          <c:idx val="1"/>
          <c:order val="1"/>
          <c:tx>
            <c:strRef>
              <c:f>Лист3!$B$3</c:f>
              <c:strCache>
                <c:ptCount val="1"/>
                <c:pt idx="0">
                  <c:v>социальная политика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2"/>
              <c:layout>
                <c:manualLayout>
                  <c:x val="-5.113098400744703E-3"/>
                  <c:y val="1.334278324575069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164440120326322E-2"/>
                      <c:h val="4.768710732031315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Лист3!$C$1:$E$1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Лист3!$C$3:$E$3</c:f>
              <c:numCache>
                <c:formatCode>0.00</c:formatCode>
                <c:ptCount val="3"/>
                <c:pt idx="0">
                  <c:v>1.3</c:v>
                </c:pt>
                <c:pt idx="1">
                  <c:v>1.8</c:v>
                </c:pt>
                <c:pt idx="2">
                  <c:v>2.2999999999999998</c:v>
                </c:pt>
              </c:numCache>
            </c:numRef>
          </c:val>
        </c:ser>
        <c:ser>
          <c:idx val="2"/>
          <c:order val="2"/>
          <c:tx>
            <c:strRef>
              <c:f>Лист3!$B$4</c:f>
              <c:strCache>
                <c:ptCount val="1"/>
                <c:pt idx="0">
                  <c:v>культура и искусство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1687082058845095E-2"/>
                  <c:y val="1.0674226596600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Лист3!$C$1:$E$1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Лист3!$C$4:$E$4</c:f>
              <c:numCache>
                <c:formatCode>0.00</c:formatCode>
                <c:ptCount val="3"/>
                <c:pt idx="0">
                  <c:v>4.5999999999999996</c:v>
                </c:pt>
                <c:pt idx="1">
                  <c:v>5.2</c:v>
                </c:pt>
                <c:pt idx="2">
                  <c:v>4.9000000000000004</c:v>
                </c:pt>
              </c:numCache>
            </c:numRef>
          </c:val>
        </c:ser>
        <c:ser>
          <c:idx val="3"/>
          <c:order val="3"/>
          <c:tx>
            <c:strRef>
              <c:f>Лист3!$B$5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2"/>
              <c:layout>
                <c:manualLayout>
                  <c:x val="-1.0226196801489505E-2"/>
                  <c:y val="2.668556649150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Лист3!$C$1:$E$1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Лист3!$C$5:$E$5</c:f>
              <c:numCache>
                <c:formatCode>0.00</c:formatCode>
                <c:ptCount val="3"/>
                <c:pt idx="0">
                  <c:v>8.1</c:v>
                </c:pt>
                <c:pt idx="1">
                  <c:v>8.5</c:v>
                </c:pt>
                <c:pt idx="2">
                  <c:v>7.1</c:v>
                </c:pt>
              </c:numCache>
            </c:numRef>
          </c:val>
        </c:ser>
        <c:ser>
          <c:idx val="4"/>
          <c:order val="4"/>
          <c:tx>
            <c:strRef>
              <c:f>Лист3!$B$6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Лист3!$C$1:$E$1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Лист3!$C$6:$E$6</c:f>
              <c:numCache>
                <c:formatCode>0.00</c:formatCode>
                <c:ptCount val="3"/>
                <c:pt idx="0">
                  <c:v>23.3</c:v>
                </c:pt>
                <c:pt idx="1">
                  <c:v>27</c:v>
                </c:pt>
                <c:pt idx="2">
                  <c:v>26.8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259808"/>
        <c:axId val="167260368"/>
      </c:barChart>
      <c:catAx>
        <c:axId val="167259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7260368"/>
        <c:crosses val="autoZero"/>
        <c:auto val="1"/>
        <c:lblAlgn val="ctr"/>
        <c:lblOffset val="100"/>
        <c:noMultiLvlLbl val="0"/>
      </c:catAx>
      <c:valAx>
        <c:axId val="16726036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67259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82536750179072"/>
          <c:y val="3.9121670844253581E-2"/>
          <c:w val="0.23104417981588016"/>
          <c:h val="0.9480892188840516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581871345029239E-2"/>
          <c:y val="0.17474119314302694"/>
          <c:w val="0.77704678362573121"/>
          <c:h val="0.748728778544760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1695906432748537E-2"/>
                  <c:y val="0.1038232313925746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7286112262283"/>
                  <c:y val="9.287550359459491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6023391812865493E-2"/>
                  <c:y val="2.8060332808803961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8947368421052627E-2"/>
                  <c:y val="-8.418099842641188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3304093567251463"/>
                  <c:y val="1.683619968528237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9941520467836254E-2"/>
                  <c:y val="-1.848778226595804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24269005847953215"/>
                  <c:y val="-2.806254228382827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40789473684210525"/>
                  <c:y val="0.1290775309204982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Налоговые и неналоговые доходы</c:v>
                </c:pt>
                <c:pt idx="1">
                  <c:v>Иные межбюджетные трансферты</c:v>
                </c:pt>
                <c:pt idx="2">
                  <c:v>Дотации</c:v>
                </c:pt>
                <c:pt idx="3">
                  <c:v>Субвенции</c:v>
                </c:pt>
                <c:pt idx="4">
                  <c:v>Субсидии</c:v>
                </c:pt>
                <c:pt idx="5">
                  <c:v>Прочие безвозмездные поступления</c:v>
                </c:pt>
                <c:pt idx="6">
                  <c:v>Безвозмездные поступления от нерезидентов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863956.6</c:v>
                </c:pt>
                <c:pt idx="1">
                  <c:v>1763.6</c:v>
                </c:pt>
                <c:pt idx="2">
                  <c:v>9371</c:v>
                </c:pt>
                <c:pt idx="3">
                  <c:v>467765.6</c:v>
                </c:pt>
                <c:pt idx="4">
                  <c:v>13370</c:v>
                </c:pt>
                <c:pt idx="5">
                  <c:v>80692.7</c:v>
                </c:pt>
                <c:pt idx="6">
                  <c:v>5941.4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069277586736859"/>
          <c:y val="0.12350336554048007"/>
          <c:w val="0.82845912638615571"/>
          <c:h val="0.7964313443197268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3419708798540929E-2"/>
                  <c:y val="0.25524981059867946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000"/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6249225750314111"/>
                  <c:y val="0.1230326995116466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965552273345658E-2"/>
                  <c:y val="1.903649224899988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0909154858294895"/>
                  <c:y val="5.45501499150531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1189057147288055E-2"/>
                  <c:y val="-5.490925224915396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8452512840704683E-2"/>
                  <c:y val="-0.144479695621692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4764795249844685E-2"/>
                  <c:y val="-0.2049142415660202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4828030670966864E-3"/>
                  <c:y val="-0.2556328959151413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4.8648882062387579E-2"/>
                  <c:y val="-9.790196013771373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7.518463591459898E-2"/>
                  <c:y val="-4.079248339071404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9484170946901561E-2"/>
                  <c:y val="-3.159650859168929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3.2432588041591721E-2"/>
                  <c:y val="-2.742325552711383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.15921440703385537"/>
                  <c:y val="5.16702648278000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0.20638919662831093"/>
                  <c:y val="-2.7194988927142692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Налог, взимаемый по упрощенной системе налогообложения</c:v>
                </c:pt>
                <c:pt idx="3">
                  <c:v>Единый налог на вменённый доход</c:v>
                </c:pt>
                <c:pt idx="4">
                  <c:v>Налог, взимаемый по патентной системе налогообложения</c:v>
                </c:pt>
                <c:pt idx="5">
                  <c:v>Налог на имущество физических лиц</c:v>
                </c:pt>
                <c:pt idx="6">
                  <c:v>Земельный налог</c:v>
                </c:pt>
                <c:pt idx="7">
                  <c:v>прочие налоговые доходы (госпошлина)</c:v>
                </c:pt>
                <c:pt idx="8">
                  <c:v>Доходы в виде аренды за земельные участки</c:v>
                </c:pt>
                <c:pt idx="9">
                  <c:v>Доходы от сдачи в аренду имущества </c:v>
                </c:pt>
                <c:pt idx="10">
                  <c:v>Плата за негативное воздействие на окружающую среду</c:v>
                </c:pt>
                <c:pt idx="11">
                  <c:v>Доходы от продажи материальных и нематериальных активов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417185.3</c:v>
                </c:pt>
                <c:pt idx="1">
                  <c:v>5311.7</c:v>
                </c:pt>
                <c:pt idx="2">
                  <c:v>23076.799999999999</c:v>
                </c:pt>
                <c:pt idx="3">
                  <c:v>16430.5</c:v>
                </c:pt>
                <c:pt idx="4">
                  <c:v>1399.1</c:v>
                </c:pt>
                <c:pt idx="5">
                  <c:v>7615.5</c:v>
                </c:pt>
                <c:pt idx="6">
                  <c:v>52200.800000000003</c:v>
                </c:pt>
                <c:pt idx="7">
                  <c:v>4253.8999999999996</c:v>
                </c:pt>
                <c:pt idx="8">
                  <c:v>214702.4</c:v>
                </c:pt>
                <c:pt idx="9">
                  <c:v>31535.9</c:v>
                </c:pt>
                <c:pt idx="10">
                  <c:v>69579.7</c:v>
                </c:pt>
                <c:pt idx="11">
                  <c:v>15535.6</c:v>
                </c:pt>
                <c:pt idx="12">
                  <c:v>5129.3999999999996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81740111433446"/>
          <c:y val="3.8511706440308144E-2"/>
          <c:w val="0.65734332550536445"/>
          <c:h val="0.865473712556038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4619883040935672E-2"/>
                  <c:y val="1.8689883328035412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665</a:t>
                    </a:r>
                    <a:r>
                      <a:rPr lang="en-US" sz="1100" baseline="0" dirty="0" smtClean="0"/>
                      <a:t> 810,5</a:t>
                    </a:r>
                    <a:endParaRPr lang="en-US" sz="1100" dirty="0" smtClean="0"/>
                  </a:p>
                  <a:p>
                    <a:endParaRPr lang="en-US" sz="11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1929824561403508E-2"/>
                  <c:y val="-2.1804863882707984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281</a:t>
                    </a:r>
                    <a:r>
                      <a:rPr lang="en-US" sz="1100" baseline="0" dirty="0" smtClean="0"/>
                      <a:t> 309,3</a:t>
                    </a:r>
                    <a:endParaRPr lang="en-US" sz="11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665810.5</c:v>
                </c:pt>
                <c:pt idx="1">
                  <c:v>281309.3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8479532163742687E-3"/>
                  <c:y val="-3.7379766656070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3859649122807015E-3"/>
                  <c:y val="-6.2299611093451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537833.5</c:v>
                </c:pt>
                <c:pt idx="1">
                  <c:v>324096.40000000002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163742690058478E-2"/>
                  <c:y val="-3.1149805546725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625730994152045E-2"/>
                  <c:y val="-3.4264786101398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Лист1!$D$2:$D$3</c:f>
              <c:numCache>
                <c:formatCode>#,##0.0</c:formatCode>
                <c:ptCount val="2"/>
                <c:pt idx="0">
                  <c:v>527473.6</c:v>
                </c:pt>
                <c:pt idx="1">
                  <c:v>336483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0746416"/>
        <c:axId val="230746976"/>
        <c:axId val="0"/>
      </c:bar3DChart>
      <c:catAx>
        <c:axId val="23074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0746976"/>
        <c:crosses val="autoZero"/>
        <c:auto val="1"/>
        <c:lblAlgn val="ctr"/>
        <c:lblOffset val="100"/>
        <c:noMultiLvlLbl val="0"/>
      </c:catAx>
      <c:valAx>
        <c:axId val="23074697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230746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10887783763874"/>
          <c:y val="0.21424370234325021"/>
          <c:w val="9.7345973200718319E-2"/>
          <c:h val="0.2448455656412249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5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674137772252162"/>
          <c:y val="3.8511766143228293E-2"/>
          <c:w val="0.58695814338997099"/>
          <c:h val="0.865473712556038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счёт собственных средств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157894736842105E-2"/>
                  <c:y val="-1.013299556681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4619883040935672E-3"/>
                  <c:y val="-1.773274224192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9005847953216373E-2"/>
                  <c:y val="-5.066697251823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1060172.8</c:v>
                </c:pt>
                <c:pt idx="1">
                  <c:v>966791.5</c:v>
                </c:pt>
                <c:pt idx="2">
                  <c:v>972594.1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счёт субсидий и субвенций областного бюджета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321637426900596E-2"/>
                  <c:y val="-1.013299556681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8245614035087717E-2"/>
                  <c:y val="-4.8131728942368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409356725146202E-2"/>
                  <c:y val="-1.773274224192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386197.7</c:v>
                </c:pt>
                <c:pt idx="1">
                  <c:v>460409.4</c:v>
                </c:pt>
                <c:pt idx="2">
                  <c:v>482238.9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2701376"/>
        <c:axId val="232701936"/>
        <c:axId val="0"/>
      </c:bar3DChart>
      <c:catAx>
        <c:axId val="232701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2701936"/>
        <c:crosses val="autoZero"/>
        <c:auto val="1"/>
        <c:lblAlgn val="ctr"/>
        <c:lblOffset val="100"/>
        <c:noMultiLvlLbl val="0"/>
      </c:catAx>
      <c:valAx>
        <c:axId val="23270193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232701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100946263296041"/>
          <c:y val="0.31658829220128359"/>
          <c:w val="0.22659287654832624"/>
          <c:h val="0.4934856607141968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665891289856682"/>
          <c:y val="0.26530214591541113"/>
          <c:w val="0.72144811440186551"/>
          <c:h val="0.70151500260654798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4.3466434763953433E-2"/>
                  <c:y val="-1.713739932710627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6252229158445997"/>
                  <c:y val="8.8597121049568284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3729592784709757"/>
                  <c:y val="0.1652457355484548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2911745438246324E-2"/>
                  <c:y val="0.2717411581134434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7395935892180561"/>
                  <c:y val="-0.1371593040242626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22923279118412129"/>
                  <c:y val="0.1871444217640826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25667269010339849"/>
                  <c:y val="-4.7548614001429362E-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7610064398974823E-2"/>
                  <c:y val="-6.019832788065007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Лист1!$A$5:$A$12</c:f>
              <c:strCache>
                <c:ptCount val="8"/>
                <c:pt idx="0">
                  <c:v>Национальная экономика</c:v>
                </c:pt>
                <c:pt idx="1">
                  <c:v>Общегосударственные вопросы</c:v>
                </c:pt>
                <c:pt idx="2">
                  <c:v>Социальная политика</c:v>
                </c:pt>
                <c:pt idx="3">
                  <c:v>ЖКХ</c:v>
                </c:pt>
                <c:pt idx="4">
                  <c:v>Образование</c:v>
                </c:pt>
                <c:pt idx="5">
                  <c:v>Культура</c:v>
                </c:pt>
                <c:pt idx="6">
                  <c:v>Физическая культура и спорт</c:v>
                </c:pt>
                <c:pt idx="7">
                  <c:v>Иные расходы</c:v>
                </c:pt>
              </c:strCache>
            </c:strRef>
          </c:cat>
          <c:val>
            <c:numRef>
              <c:f>Лист1!$B$5:$B$12</c:f>
              <c:numCache>
                <c:formatCode>#,##0.0</c:formatCode>
                <c:ptCount val="8"/>
                <c:pt idx="0">
                  <c:v>51795.48</c:v>
                </c:pt>
                <c:pt idx="1">
                  <c:v>128131.58</c:v>
                </c:pt>
                <c:pt idx="2">
                  <c:v>67399.100000000006</c:v>
                </c:pt>
                <c:pt idx="3">
                  <c:v>208253</c:v>
                </c:pt>
                <c:pt idx="4">
                  <c:v>783654.7</c:v>
                </c:pt>
                <c:pt idx="5">
                  <c:v>142992.35</c:v>
                </c:pt>
                <c:pt idx="6">
                  <c:v>56478.400000000001</c:v>
                </c:pt>
                <c:pt idx="7">
                  <c:v>16128.4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effectLst>
      <a:glow rad="139700">
        <a:schemeClr val="accent6">
          <a:satMod val="175000"/>
          <a:alpha val="40000"/>
        </a:schemeClr>
      </a:glow>
    </a:effectLst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Расходы на содержание, </a:t>
            </a:r>
            <a:endParaRPr lang="ru-RU" sz="1200" dirty="0" smtClean="0"/>
          </a:p>
          <a:p>
            <a:pPr>
              <a:defRPr sz="1200"/>
            </a:pPr>
            <a:r>
              <a:rPr lang="ru-RU" sz="1200" dirty="0" smtClean="0"/>
              <a:t>тыс</a:t>
            </a:r>
            <a:r>
              <a:rPr lang="ru-RU" sz="1200" dirty="0"/>
              <a:t>. рублей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Лист2!$B$29</c:f>
              <c:strCache>
                <c:ptCount val="1"/>
                <c:pt idx="0">
                  <c:v>Расходы на содержание, тыс. рублей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190416354735615E-2"/>
                  <c:y val="-1.89332857599328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Лист2!$C$28:$E$28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Лист2!$C$29:$E$29</c:f>
              <c:numCache>
                <c:formatCode>#,##0.0</c:formatCode>
                <c:ptCount val="3"/>
                <c:pt idx="0">
                  <c:v>51453.599999999999</c:v>
                </c:pt>
                <c:pt idx="1">
                  <c:v>52870.3</c:v>
                </c:pt>
                <c:pt idx="2">
                  <c:v>55552.5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8"/>
        <c:overlap val="-1"/>
        <c:axId val="165437440"/>
        <c:axId val="165438000"/>
      </c:barChart>
      <c:catAx>
        <c:axId val="165437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65438000"/>
        <c:crosses val="autoZero"/>
        <c:auto val="1"/>
        <c:lblAlgn val="ctr"/>
        <c:lblOffset val="100"/>
        <c:noMultiLvlLbl val="0"/>
      </c:catAx>
      <c:valAx>
        <c:axId val="165438000"/>
        <c:scaling>
          <c:orientation val="minMax"/>
        </c:scaling>
        <c:delete val="1"/>
        <c:axPos val="l"/>
        <c:majorGridlines/>
        <c:numFmt formatCode="#,##0.0" sourceLinked="1"/>
        <c:majorTickMark val="out"/>
        <c:minorTickMark val="none"/>
        <c:tickLblPos val="nextTo"/>
        <c:crossAx val="165437440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/>
      </a:pPr>
      <a:endParaRPr lang="ru-RU"/>
    </a:p>
  </c:txPr>
  <c:externalData r:id="rId1">
    <c:autoUpdate val="1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200"/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Лист2!$B$19</c:f>
              <c:strCache>
                <c:ptCount val="1"/>
                <c:pt idx="0">
                  <c:v>Расходы на содержание, тыс. рублей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Лист2!$C$18:$E$18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Лист2!$C$19:$E$19</c:f>
              <c:numCache>
                <c:formatCode>#,##0.0</c:formatCode>
                <c:ptCount val="3"/>
                <c:pt idx="0">
                  <c:v>9644.7999999999993</c:v>
                </c:pt>
                <c:pt idx="1">
                  <c:v>8804.2999999999993</c:v>
                </c:pt>
                <c:pt idx="2">
                  <c:v>8593.2000000000007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440240"/>
        <c:axId val="165440800"/>
      </c:barChart>
      <c:catAx>
        <c:axId val="165440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5440800"/>
        <c:crosses val="autoZero"/>
        <c:auto val="1"/>
        <c:lblAlgn val="ctr"/>
        <c:lblOffset val="100"/>
        <c:noMultiLvlLbl val="0"/>
      </c:catAx>
      <c:valAx>
        <c:axId val="165440800"/>
        <c:scaling>
          <c:orientation val="minMax"/>
        </c:scaling>
        <c:delete val="1"/>
        <c:axPos val="l"/>
        <c:majorGridlines/>
        <c:numFmt formatCode="#,##0.0" sourceLinked="1"/>
        <c:majorTickMark val="out"/>
        <c:minorTickMark val="none"/>
        <c:tickLblPos val="nextTo"/>
        <c:crossAx val="165440240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Расходы на содержание, </a:t>
            </a:r>
            <a:endParaRPr lang="ru-RU" sz="1200" dirty="0" smtClean="0"/>
          </a:p>
          <a:p>
            <a:pPr>
              <a:defRPr sz="1200"/>
            </a:pPr>
            <a:r>
              <a:rPr lang="ru-RU" sz="1200" dirty="0" smtClean="0"/>
              <a:t>тыс</a:t>
            </a:r>
            <a:r>
              <a:rPr lang="ru-RU" sz="1200" dirty="0"/>
              <a:t>. рублей</a:t>
            </a:r>
          </a:p>
        </c:rich>
      </c:tx>
      <c:layout>
        <c:manualLayout>
          <c:xMode val="edge"/>
          <c:yMode val="edge"/>
          <c:x val="7.1096415770455904E-2"/>
          <c:y val="4.6865868132547374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Лист2!$B$22</c:f>
              <c:strCache>
                <c:ptCount val="1"/>
                <c:pt idx="0">
                  <c:v>Расходы на содержание, тыс. рублей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Лист2!$C$21:$E$21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Лист2!$C$22:$E$22</c:f>
              <c:numCache>
                <c:formatCode>#,##0.0</c:formatCode>
                <c:ptCount val="3"/>
                <c:pt idx="0">
                  <c:v>0</c:v>
                </c:pt>
                <c:pt idx="1">
                  <c:v>2087.9</c:v>
                </c:pt>
                <c:pt idx="2">
                  <c:v>3242.3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736576"/>
        <c:axId val="166737136"/>
      </c:barChart>
      <c:catAx>
        <c:axId val="16673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737136"/>
        <c:crosses val="autoZero"/>
        <c:auto val="1"/>
        <c:lblAlgn val="ctr"/>
        <c:lblOffset val="100"/>
        <c:noMultiLvlLbl val="0"/>
      </c:catAx>
      <c:valAx>
        <c:axId val="166737136"/>
        <c:scaling>
          <c:orientation val="minMax"/>
        </c:scaling>
        <c:delete val="1"/>
        <c:axPos val="l"/>
        <c:majorGridlines/>
        <c:numFmt formatCode="#,##0.0" sourceLinked="1"/>
        <c:majorTickMark val="out"/>
        <c:minorTickMark val="none"/>
        <c:tickLblPos val="nextTo"/>
        <c:crossAx val="16673657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0.64608</cdr:x>
      <cdr:y>0.01806</cdr:y>
    </cdr:from>
    <cdr:to>
      <cdr:x>0.76455</cdr:x>
      <cdr:y>0.14203</cdr:y>
    </cdr:to>
    <cdr:pic>
      <cdr:nvPicPr>
        <cdr:cNvPr id="2" name="Рисунок 1" descr="C:\Users\dyadik.KIROVSK\AppData\Local\Microsoft\Windows\Temporary Internet Files\Content.IE5\B3PCGEPW\MC900446544[1].wmf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616624" y="85937"/>
          <a:ext cx="1029900" cy="589993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  <cdr:relSizeAnchor xmlns:cdr="http://schemas.openxmlformats.org/drawingml/2006/chartDrawing">
    <cdr:from>
      <cdr:x>0.66265</cdr:x>
      <cdr:y>0.16936</cdr:y>
    </cdr:from>
    <cdr:to>
      <cdr:x>0.73065</cdr:x>
      <cdr:y>0.38119</cdr:y>
    </cdr:to>
    <cdr:pic>
      <cdr:nvPicPr>
        <cdr:cNvPr id="3" name="Рисунок 2" descr="C:\Users\dyadik.KIROVSK\AppData\Local\Microsoft\Windows\Temporary Internet Files\Content.IE5\VJIFS752\MC900297509[1].wmf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2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760640" y="806017"/>
          <a:ext cx="591144" cy="1008112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  <cdr:relSizeAnchor xmlns:cdr="http://schemas.openxmlformats.org/drawingml/2006/chartDrawing">
    <cdr:from>
      <cdr:x>0.67093</cdr:x>
      <cdr:y>0.41145</cdr:y>
    </cdr:from>
    <cdr:to>
      <cdr:x>0.72121</cdr:x>
      <cdr:y>0.56625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5832648" y="1958145"/>
          <a:ext cx="437110" cy="73670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0.64608</cdr:x>
      <cdr:y>0.57789</cdr:y>
    </cdr:from>
    <cdr:to>
      <cdr:x>0.75376</cdr:x>
      <cdr:y>0.77665</cdr:y>
    </cdr:to>
    <cdr:pic>
      <cdr:nvPicPr>
        <cdr:cNvPr id="5" name="Рисунок 4" descr="C:\Users\dyadik.KIROVSK\AppData\Local\Microsoft\Windows\Temporary Internet Files\Content.IE5\VJIFS752\MC900240687[1].wmf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4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616624" y="2750233"/>
          <a:ext cx="936104" cy="945958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  <cdr:relSizeAnchor xmlns:cdr="http://schemas.openxmlformats.org/drawingml/2006/chartDrawing">
    <cdr:from>
      <cdr:x>0.65437</cdr:x>
      <cdr:y>0.80484</cdr:y>
    </cdr:from>
    <cdr:to>
      <cdr:x>0.7562</cdr:x>
      <cdr:y>0.99181</cdr:y>
    </cdr:to>
    <cdr:pic>
      <cdr:nvPicPr>
        <cdr:cNvPr id="6" name="Рисунок 5" descr="C:\Users\dyadik.KIROVSK\AppData\Local\Microsoft\Windows\Temporary Internet Files\Content.IE5\B3PCGEPW\MC900290701[1].wmf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5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688673" y="3830336"/>
          <a:ext cx="885245" cy="889814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3E5A3-0D85-44DE-9916-F7B11BCA068E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711"/>
            <a:ext cx="5438775" cy="44665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53966-D1FB-4D10-9D45-5755779E3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28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53966-D1FB-4D10-9D45-5755779E3ED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164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53966-D1FB-4D10-9D45-5755779E3ED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429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53966-D1FB-4D10-9D45-5755779E3ED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429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53966-D1FB-4D10-9D45-5755779E3ED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258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F0CE04-0B7B-4429-B0B9-7D48F0B0C2C2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3" Type="http://schemas.openxmlformats.org/officeDocument/2006/relationships/image" Target="../media/image4.png"/><Relationship Id="rId7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548680"/>
            <a:ext cx="5361856" cy="9144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Администрация города Кировска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8" y="2420888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ОТЧЁТ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ОБ ИСПОЛНЕНИИ БЮДЖЕТА ГОРОДА КИРОВСКА ЗА 2015 ГОД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57571" y="5517232"/>
            <a:ext cx="428130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Доклад </a:t>
            </a:r>
          </a:p>
          <a:p>
            <a:pPr algn="r"/>
            <a:r>
              <a:rPr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и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. о. начальника финансово-экономического</a:t>
            </a:r>
          </a:p>
          <a:p>
            <a:pPr algn="r"/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управления администрации города Кировска </a:t>
            </a:r>
          </a:p>
          <a:p>
            <a:pPr algn="r"/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Е.В. Григорова 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02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2292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2015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1036677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Исполнение расходной части бюджета города Кировска получателями бюджетных средств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17127"/>
              </p:ext>
            </p:extLst>
          </p:nvPr>
        </p:nvGraphicFramePr>
        <p:xfrm>
          <a:off x="0" y="1916832"/>
          <a:ext cx="903649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7059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07504" y="1268760"/>
            <a:ext cx="8929464" cy="648241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Динамика доходов и расходов бюджета в расчете на 1 жителя муниципального образования</a:t>
            </a:r>
            <a:endParaRPr lang="ru-RU" sz="1400" b="1" cap="none" dirty="0">
              <a:solidFill>
                <a:prstClr val="black"/>
              </a:solidFill>
              <a:effectLst/>
              <a:latin typeface="Franklin Gothic Book"/>
            </a:endParaRPr>
          </a:p>
          <a:p>
            <a:pPr algn="ctr">
              <a:spcBef>
                <a:spcPts val="0"/>
              </a:spcBef>
            </a:pP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259632" y="322920"/>
            <a:ext cx="6867872" cy="4515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/>
              <a:t>ИСПОЛНЕНИЕ БюджетА  города Кировска за 2015 год</a:t>
            </a:r>
            <a:endParaRPr lang="ru-RU" sz="2600"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7618746"/>
              </p:ext>
            </p:extLst>
          </p:nvPr>
        </p:nvGraphicFramePr>
        <p:xfrm>
          <a:off x="699727" y="1988840"/>
          <a:ext cx="7704856" cy="4572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59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259632" y="322920"/>
            <a:ext cx="6867872" cy="4515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/>
              <a:t>ИСПОЛНЕНИЕ БюджетА  города Кировска за 2015 год</a:t>
            </a:r>
            <a:endParaRPr lang="ru-RU" sz="2600"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5966511"/>
              </p:ext>
            </p:extLst>
          </p:nvPr>
        </p:nvGraphicFramePr>
        <p:xfrm>
          <a:off x="323528" y="1988840"/>
          <a:ext cx="8693359" cy="4759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Заголовок 1"/>
          <p:cNvSpPr txBox="1">
            <a:spLocks/>
          </p:cNvSpPr>
          <p:nvPr/>
        </p:nvSpPr>
        <p:spPr>
          <a:xfrm>
            <a:off x="240183" y="1340768"/>
            <a:ext cx="8929464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Расходы бюджета города Кировска в расчете на одного жителя по направлениям (тыс. рублей):</a:t>
            </a:r>
            <a:endParaRPr lang="ru-RU" sz="1400" b="1" cap="none" dirty="0">
              <a:solidFill>
                <a:prstClr val="black"/>
              </a:solidFill>
              <a:effectLst/>
              <a:latin typeface="Franklin Gothic Book"/>
            </a:endParaRPr>
          </a:p>
          <a:p>
            <a:pPr algn="ctr">
              <a:spcBef>
                <a:spcPts val="0"/>
              </a:spcBef>
            </a:pP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41947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7504" y="1036677"/>
            <a:ext cx="8686800" cy="235496"/>
          </a:xfrm>
        </p:spPr>
        <p:txBody>
          <a:bodyPr>
            <a:noAutofit/>
          </a:bodyPr>
          <a:lstStyle/>
          <a:p>
            <a:pPr algn="ctr"/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Результаты работы муниципальных учреждений отраслей социальной сферы за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2015 </a:t>
            </a: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год</a:t>
            </a:r>
            <a:endParaRPr lang="ru-RU" sz="1800" dirty="0"/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367806"/>
              </p:ext>
            </p:extLst>
          </p:nvPr>
        </p:nvGraphicFramePr>
        <p:xfrm>
          <a:off x="107504" y="1340768"/>
          <a:ext cx="8856984" cy="4951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4680520"/>
                <a:gridCol w="1296144"/>
                <a:gridCol w="1224136"/>
                <a:gridCol w="1224136"/>
              </a:tblGrid>
              <a:tr h="798173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№ п/п</a:t>
                      </a:r>
                      <a:endParaRPr kumimoji="0" lang="ru-RU" sz="9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муниципальной услуги</a:t>
                      </a:r>
                      <a:endParaRPr kumimoji="0" lang="ru-RU" sz="9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Значение показателя объема муниципальной услуги</a:t>
                      </a:r>
                      <a:endParaRPr kumimoji="0" lang="ru-RU" sz="9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учреждений, предоставляющих муниципальную услугу</a:t>
                      </a:r>
                      <a:endParaRPr kumimoji="0" lang="ru-RU" sz="9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штатных единиц, предоставляющих муниципальную услугу</a:t>
                      </a:r>
                    </a:p>
                  </a:txBody>
                  <a:tcPr/>
                </a:tc>
              </a:tr>
              <a:tr h="143498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МКУ "Управление образования города Кировска"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aseline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дошкольного образования и воспитания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1903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</a:t>
                      </a:r>
                      <a:endParaRPr kumimoji="0" lang="ru-RU" sz="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101 групп</a:t>
                      </a:r>
                      <a:r>
                        <a:rPr kumimoji="0" lang="en-US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9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 учреждений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626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шт.ед.</a:t>
                      </a:r>
                    </a:p>
                  </a:txBody>
                  <a:tcPr marL="9525" marR="9525" marT="9525" marB="0" anchor="ctr"/>
                </a:tc>
              </a:tr>
              <a:tr h="513111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общедоступного и бесплатного начального общего, основного общего, среднего (полного) общего образования по основным общеобразовательным программам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3016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 </a:t>
                      </a:r>
                      <a:endParaRPr kumimoji="0" lang="ru-RU" sz="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135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класса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учреждений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414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шт.ед.</a:t>
                      </a:r>
                    </a:p>
                  </a:txBody>
                  <a:tcPr marL="9525" marR="9525" marT="9525" marB="0" anchor="ctr"/>
                </a:tc>
              </a:tr>
              <a:tr h="513111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дошкольного, начального общего, основного общего, среднего (полного) общего образования детям-инвалидам (на дому) и в дошкольных учреждениях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- МБДОУ </a:t>
                      </a:r>
                      <a:endParaRPr kumimoji="0" lang="ru-RU" sz="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</a:t>
                      </a: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МБОУ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учреждений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дополнительного образования в сфере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1 700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        </a:t>
                      </a:r>
                      <a:endParaRPr kumimoji="0" lang="ru-RU" sz="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146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кружков (секций)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учреждение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шт.ед.</a:t>
                      </a:r>
                    </a:p>
                  </a:txBody>
                  <a:tcPr marL="9525" marR="9525" marT="9525" marB="0" anchor="ctr"/>
                </a:tc>
              </a:tr>
              <a:tr h="228049">
                <a:tc gridSpan="5"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МКУ "Управление физической культуры, спорта и туризма города Кировска"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0" lang="ru-RU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дополнительного образования в сфере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835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          </a:t>
                      </a:r>
                      <a:endParaRPr kumimoji="0" lang="ru-RU" sz="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секций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учреждения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шт.ед.</a:t>
                      </a:r>
                    </a:p>
                  </a:txBody>
                  <a:tcPr marL="9525" marR="9525" marT="9525" marB="0" anchor="ctr"/>
                </a:tc>
              </a:tr>
              <a:tr h="2939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в пользование населению спортивных сооружений, спортивного инвентаря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6 150 часов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учреждение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шт.ед.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5818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МКУ "Управление культуры города Кировска"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дополнительного образования в сфере культуры и искусства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666 человек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 класса</a:t>
                      </a:r>
                      <a:endParaRPr kumimoji="0" lang="ru-RU" sz="9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учреждения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108 </a:t>
                      </a:r>
                      <a:r>
                        <a:rPr kumimoji="0" lang="ru-RU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шт.ед.</a:t>
                      </a:r>
                    </a:p>
                  </a:txBody>
                  <a:tcPr marL="9525" marR="9525" marT="9525" marB="0" anchor="ctr"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Осуществление библиотечного, библиографического и информационного обслуживания пользователей библиотеки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535 940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выданных документов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учреждение с 5 филиалами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53 </a:t>
                      </a:r>
                      <a:r>
                        <a:rPr kumimoji="0" lang="ru-RU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шт.ед.</a:t>
                      </a:r>
                    </a:p>
                  </a:txBody>
                  <a:tcPr marL="9525" marR="9525" marT="9525" marB="0" anchor="ctr"/>
                </a:tc>
              </a:tr>
              <a:tr h="436501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публикации музейных предметов, музейных коллекций путем публичного показа, воспроизведения в печатных изданиях, на электронных и других видах носителей, в том числе в виртуальном режиме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 экспозиций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и выставок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учреждение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kumimoji="0" lang="ru-RU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шт.ед.</a:t>
                      </a:r>
                    </a:p>
                  </a:txBody>
                  <a:tcPr marL="9525" marR="9525" marT="9525" marB="0" anchor="ctr"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деятельности клубных формирований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86 клубных формирований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учреждения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170 </a:t>
                      </a:r>
                      <a:r>
                        <a:rPr kumimoji="0" lang="ru-RU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шт.ед.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259632" y="241176"/>
            <a:ext cx="6867872" cy="4515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/>
              <a:t>ИСПОЛНЕНИЕ БюджетА  города Кировска за 2015 год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5062342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75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43608" y="2695763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Спасибо за внимание!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26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29580"/>
            <a:ext cx="6867872" cy="83820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2015 год</a:t>
            </a: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060848"/>
            <a:ext cx="8686800" cy="40192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Доходы бюджета г. Кировска - 1 441 940,2 тыс. рублей </a:t>
            </a:r>
          </a:p>
          <a:p>
            <a:pPr marL="0" indent="0" algn="ctr">
              <a:buNone/>
            </a:pPr>
            <a:r>
              <a:rPr lang="ru-RU" sz="2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(100,1%)</a:t>
            </a:r>
          </a:p>
          <a:p>
            <a:pPr algn="ctr"/>
            <a:endParaRPr lang="ru-RU" sz="2400" b="1" dirty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  <a:p>
            <a:pPr marL="0" indent="0" algn="ctr">
              <a:buNone/>
            </a:pPr>
            <a:r>
              <a:rPr lang="ru-RU" sz="2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Расходы бюджета г. Кировска – 1 454 833,0 тыс. рублей (98,3%)</a:t>
            </a:r>
          </a:p>
          <a:p>
            <a:pPr algn="ctr"/>
            <a:endParaRPr lang="ru-RU" sz="2400" b="1" dirty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  <a:p>
            <a:pPr marL="0" indent="0" algn="ctr">
              <a:buNone/>
            </a:pPr>
            <a:r>
              <a:rPr lang="ru-RU" sz="2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Дефицит бюджета г. Кировска –  12 892,8 тыс. рублей </a:t>
            </a:r>
          </a:p>
          <a:p>
            <a:endParaRPr lang="ru-RU" sz="2400" b="1" dirty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  <a:p>
            <a:endParaRPr lang="ru-RU" sz="24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19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923" y="476672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2015 год</a:t>
            </a:r>
            <a:endParaRPr lang="ru-RU" sz="2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291237"/>
              </p:ext>
            </p:extLst>
          </p:nvPr>
        </p:nvGraphicFramePr>
        <p:xfrm>
          <a:off x="304800" y="1844675"/>
          <a:ext cx="8686800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7311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07704" y="1168120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</a:rPr>
              <a:t>Доходы бюджета города Кировска 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</a:rPr>
              <a:t>(тыс. рублей)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2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23686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2015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75656" y="1168120"/>
            <a:ext cx="6776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Структура поступления доходов бюджета города Кировска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9849812"/>
              </p:ext>
            </p:extLst>
          </p:nvPr>
        </p:nvGraphicFramePr>
        <p:xfrm>
          <a:off x="251520" y="1988840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4792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БюджетА  города Кировска за 2015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1600" y="1175075"/>
            <a:ext cx="7744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Структура поступления налоговых и неналоговых доходов бюджета города Кировска (тыс. рублей)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160321"/>
              </p:ext>
            </p:extLst>
          </p:nvPr>
        </p:nvGraphicFramePr>
        <p:xfrm>
          <a:off x="323528" y="1844824"/>
          <a:ext cx="8614792" cy="4669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549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2015 год</a:t>
            </a:r>
            <a:endParaRPr lang="ru-RU" sz="2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171680"/>
              </p:ext>
            </p:extLst>
          </p:nvPr>
        </p:nvGraphicFramePr>
        <p:xfrm>
          <a:off x="323528" y="2492896"/>
          <a:ext cx="8686800" cy="407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735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20167" y="1522139"/>
            <a:ext cx="7884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Поступление налоговых и неналоговых доходов бюджета города Кировска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4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2015 год</a:t>
            </a:r>
            <a:endParaRPr lang="ru-RU" sz="2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738374"/>
              </p:ext>
            </p:extLst>
          </p:nvPr>
        </p:nvGraphicFramePr>
        <p:xfrm>
          <a:off x="304800" y="1844675"/>
          <a:ext cx="8686800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4661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31640" y="1183145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Расходы бюджета города Кировска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21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2292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2015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1036677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Исполнение расходной части бюджета города Кировска </a:t>
            </a:r>
          </a:p>
          <a:p>
            <a:pPr algn="ctr"/>
            <a:r>
              <a:rPr lang="ru-RU" dirty="0" smtClean="0"/>
              <a:t>в разрезе функциональной структуры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599191"/>
              </p:ext>
            </p:extLst>
          </p:nvPr>
        </p:nvGraphicFramePr>
        <p:xfrm>
          <a:off x="251520" y="1772816"/>
          <a:ext cx="835292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8297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259632" y="322920"/>
            <a:ext cx="6867872" cy="4515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/>
              <a:t>ИСПОЛНЕНИЕ БюджетА  города Кировска за 2015 год</a:t>
            </a:r>
            <a:endParaRPr lang="ru-RU" sz="2600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15009" y="1236273"/>
            <a:ext cx="8929464" cy="2858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Расходы бюджета города Кировска на содержание органов местного самоуправления:</a:t>
            </a: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3" y="2166672"/>
            <a:ext cx="2076530" cy="1960207"/>
          </a:xfrm>
          <a:prstGeom prst="rect">
            <a:avLst/>
          </a:prstGeom>
        </p:spPr>
      </p:pic>
      <p:pic>
        <p:nvPicPr>
          <p:cNvPr id="8" name="Рисунок 7" descr="C:\Users\dyadik.KIROVSK\AppData\Local\Microsoft\Windows\Temporary Internet Files\Content.IE5\VJIFS752\MC90034345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138" y="3204454"/>
            <a:ext cx="831815" cy="83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258" y="2166672"/>
            <a:ext cx="2187273" cy="1942609"/>
          </a:xfrm>
          <a:prstGeom prst="rect">
            <a:avLst/>
          </a:prstGeom>
        </p:spPr>
      </p:pic>
      <p:pic>
        <p:nvPicPr>
          <p:cNvPr id="9" name="Рисунок 8" descr="C:\Users\dyadik.KIROVSK\AppData\Local\Microsoft\Windows\Temporary Internet Files\Content.IE5\DLOBLIZB\MC90018615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894" y="3247705"/>
            <a:ext cx="599732" cy="949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1560" y="1816465"/>
            <a:ext cx="3544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Администрация города Кировска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75422" y="1816465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Совет депутатов города Кировска</a:t>
            </a:r>
            <a:endParaRPr lang="ru-RU" dirty="0"/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739962"/>
              </p:ext>
            </p:extLst>
          </p:nvPr>
        </p:nvGraphicFramePr>
        <p:xfrm>
          <a:off x="2051720" y="2166672"/>
          <a:ext cx="2492538" cy="201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2290635"/>
              </p:ext>
            </p:extLst>
          </p:nvPr>
        </p:nvGraphicFramePr>
        <p:xfrm>
          <a:off x="6820729" y="2119825"/>
          <a:ext cx="2232848" cy="2169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001018"/>
              </p:ext>
            </p:extLst>
          </p:nvPr>
        </p:nvGraphicFramePr>
        <p:xfrm>
          <a:off x="4499282" y="4848920"/>
          <a:ext cx="4464497" cy="186361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501232"/>
                <a:gridCol w="676009"/>
                <a:gridCol w="642242"/>
                <a:gridCol w="645014"/>
              </a:tblGrid>
              <a:tr h="15657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2013 </a:t>
                      </a: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2014 </a:t>
                      </a: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год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r>
                        <a:rPr lang="ru-RU" sz="12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г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од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16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Объем расходов местного бюджета на содержание органов местного самоуправления в расчете на 1 единицу штатной численности, тыс. рублей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872,8</a:t>
                      </a:r>
                      <a:endParaRPr kumimoji="0"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807,1</a:t>
                      </a:r>
                      <a:endParaRPr kumimoji="0"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1 021,0</a:t>
                      </a:r>
                      <a:endParaRPr kumimoji="0"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6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Объем расходов местного бюджета на содержание 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органов </a:t>
                      </a: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местного самоуправления в расчете на 1 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жителя, тыс. рублей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2,1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2,3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Заголовок 1"/>
          <p:cNvSpPr txBox="1">
            <a:spLocks/>
          </p:cNvSpPr>
          <p:nvPr/>
        </p:nvSpPr>
        <p:spPr>
          <a:xfrm>
            <a:off x="3966564" y="4419948"/>
            <a:ext cx="5196750" cy="388672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Удельные показатели расходов бюджета города Кировска на содержание органов местного самоуправления:</a:t>
            </a: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3" y="5085184"/>
            <a:ext cx="1708624" cy="1772815"/>
          </a:xfrm>
          <a:prstGeom prst="rect">
            <a:avLst/>
          </a:prstGeom>
        </p:spPr>
      </p:pic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0211073"/>
              </p:ext>
            </p:extLst>
          </p:nvPr>
        </p:nvGraphicFramePr>
        <p:xfrm>
          <a:off x="1818390" y="4701628"/>
          <a:ext cx="2336039" cy="2167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07504" y="4057125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Контрольно-счетный орган города Кировска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116" y="6138242"/>
            <a:ext cx="713931" cy="70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435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7285</TotalTime>
  <Words>750</Words>
  <Application>Microsoft Office PowerPoint</Application>
  <PresentationFormat>Экран (4:3)</PresentationFormat>
  <Paragraphs>203</Paragraphs>
  <Slides>14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Calibri</vt:lpstr>
      <vt:lpstr>Franklin Gothic Book</vt:lpstr>
      <vt:lpstr>Franklin Gothic Medium</vt:lpstr>
      <vt:lpstr>Times New Roman</vt:lpstr>
      <vt:lpstr>Wingdings 2</vt:lpstr>
      <vt:lpstr>Трек</vt:lpstr>
      <vt:lpstr>Презентация PowerPoint</vt:lpstr>
      <vt:lpstr>ИСПОЛНЕНИЕ  БюджетА  города Кировска за 2015 год</vt:lpstr>
      <vt:lpstr>ИСПОЛНЕНИЕ  БюджетА  города Кировска за 2015 год</vt:lpstr>
      <vt:lpstr>ИСПОЛНЕНИЕ  БюджетА  города Кировска за 2015 год</vt:lpstr>
      <vt:lpstr>ИСПОЛНЕНИЕ БюджетА  города Кировска за 2015 год</vt:lpstr>
      <vt:lpstr>ИСПОЛНЕНИЕ  БюджетА  города Кировска за 2015 год</vt:lpstr>
      <vt:lpstr>ИСПОЛНЕНИЕ  БюджетА  города Кировска за 2015 год</vt:lpstr>
      <vt:lpstr>ИСПОЛНЕНИЕ  БюджетА  города Кировска за 2015 год</vt:lpstr>
      <vt:lpstr>Презентация PowerPoint</vt:lpstr>
      <vt:lpstr>ИСПОЛНЕНИЕ  БюджетА  города Кировска за 2015 год</vt:lpstr>
      <vt:lpstr>Презентация PowerPoint</vt:lpstr>
      <vt:lpstr>Презентация PowerPoint</vt:lpstr>
      <vt:lpstr>Результаты работы муниципальных учреждений отраслей социальной сферы за 2015 год</vt:lpstr>
      <vt:lpstr>Презентация PowerPoint</vt:lpstr>
    </vt:vector>
  </TitlesOfParts>
  <Company>********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Павлова М.М.</dc:creator>
  <cp:lastModifiedBy>Григорова Е.В.</cp:lastModifiedBy>
  <cp:revision>578</cp:revision>
  <cp:lastPrinted>2016-03-17T13:56:25Z</cp:lastPrinted>
  <dcterms:created xsi:type="dcterms:W3CDTF">2012-05-17T11:42:56Z</dcterms:created>
  <dcterms:modified xsi:type="dcterms:W3CDTF">2016-05-05T06:51:48Z</dcterms:modified>
</cp:coreProperties>
</file>