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  <p:sldMasterId id="2147483676" r:id="rId2"/>
  </p:sldMasterIdLst>
  <p:notesMasterIdLst>
    <p:notesMasterId r:id="rId9"/>
  </p:notesMasterIdLst>
  <p:handoutMasterIdLst>
    <p:handoutMasterId r:id="rId10"/>
  </p:handoutMasterIdLst>
  <p:sldIdLst>
    <p:sldId id="303" r:id="rId3"/>
    <p:sldId id="304" r:id="rId4"/>
    <p:sldId id="341" r:id="rId5"/>
    <p:sldId id="333" r:id="rId6"/>
    <p:sldId id="344" r:id="rId7"/>
    <p:sldId id="34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18A18"/>
    <a:srgbClr val="50AA1E"/>
    <a:srgbClr val="8CD153"/>
    <a:srgbClr val="A1C064"/>
    <a:srgbClr val="61CE24"/>
    <a:srgbClr val="7CDF45"/>
    <a:srgbClr val="33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18" autoAdjust="0"/>
    <p:restoredTop sz="94637" autoAdjust="0"/>
  </p:normalViewPr>
  <p:slideViewPr>
    <p:cSldViewPr>
      <p:cViewPr varScale="1">
        <p:scale>
          <a:sx n="103" d="100"/>
          <a:sy n="103" d="100"/>
        </p:scale>
        <p:origin x="-2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A6ED2-8BCD-4980-8751-0CDD1B2F288A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42DA2-5B93-4745-BA36-2F87B36844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478457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064CD-A8CF-46D5-8E51-5B10A96711F1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A6A9B-23DC-4A30-A255-E55EAC523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7433149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390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8010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667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526" y="234878"/>
            <a:ext cx="6858405" cy="298327"/>
          </a:xfrm>
          <a:prstGeom prst="rect">
            <a:avLst/>
          </a:prstGeom>
        </p:spPr>
        <p:txBody>
          <a:bodyPr lIns="91430" tIns="45716" rIns="91430" bIns="45716" anchor="ctr" anchorCtr="0"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pic>
        <p:nvPicPr>
          <p:cNvPr id="3" name="Picture 48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51" y="656819"/>
            <a:ext cx="898849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1221" y="1359061"/>
            <a:ext cx="8841727" cy="4775059"/>
          </a:xfrm>
          <a:prstGeom prst="rect">
            <a:avLst/>
          </a:prstGeom>
        </p:spPr>
        <p:txBody>
          <a:bodyPr lIns="91430" tIns="45716" rIns="91430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121221" y="786060"/>
            <a:ext cx="8841727" cy="584767"/>
          </a:xfrm>
          <a:prstGeom prst="rect">
            <a:avLst/>
          </a:prstGeom>
        </p:spPr>
        <p:txBody>
          <a:bodyPr lIns="91430" tIns="45716" rIns="91430" bIns="45716">
            <a:spAutoFit/>
          </a:bodyPr>
          <a:lstStyle>
            <a:lvl1pPr>
              <a:defRPr>
                <a:solidFill>
                  <a:srgbClr val="80808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19353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ZAR_STYLE_2013_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auto">
          <a:xfrm>
            <a:off x="-10615" y="1831889"/>
            <a:ext cx="2998457" cy="4763417"/>
          </a:xfrm>
          <a:prstGeom prst="rect">
            <a:avLst/>
          </a:prstGeom>
          <a:solidFill>
            <a:srgbClr val="8ECA5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62827" y="1831889"/>
            <a:ext cx="6078051" cy="476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 userDrawn="1"/>
        </p:nvSpPr>
        <p:spPr bwMode="auto">
          <a:xfrm>
            <a:off x="-10614" y="255179"/>
            <a:ext cx="8111026" cy="1493398"/>
          </a:xfrm>
          <a:prstGeom prst="rect">
            <a:avLst/>
          </a:prstGeom>
          <a:solidFill>
            <a:srgbClr val="57BA4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 bwMode="auto">
          <a:xfrm>
            <a:off x="8172400" y="255198"/>
            <a:ext cx="971600" cy="1493399"/>
          </a:xfrm>
          <a:prstGeom prst="rect">
            <a:avLst/>
          </a:prstGeom>
          <a:solidFill>
            <a:srgbClr val="8ECA5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7163" y="255179"/>
            <a:ext cx="7943229" cy="1493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625" rIns="0" bIns="45625" anchor="ctr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ru-RU" sz="3100" b="1" spc="0" baseline="0">
                <a:solidFill>
                  <a:schemeClr val="bg1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6690" y="3573020"/>
            <a:ext cx="282114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625" rIns="0" bIns="45625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Tx/>
              <a:buNone/>
              <a:defRPr lang="ru-RU" sz="2400" b="1" baseline="0" dirty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lang="ru-RU" dirty="0"/>
              <a:t>Образец </a:t>
            </a:r>
            <a:r>
              <a:rPr lang="ru-RU" dirty="0" smtClean="0"/>
              <a:t>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10757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0065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5763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2266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16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980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31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41798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033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5843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55874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172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0378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526" y="234878"/>
            <a:ext cx="6858405" cy="298327"/>
          </a:xfrm>
          <a:prstGeom prst="rect">
            <a:avLst/>
          </a:prstGeom>
        </p:spPr>
        <p:txBody>
          <a:bodyPr lIns="91430" tIns="45716" rIns="91430" bIns="45716" anchor="ctr" anchorCtr="0"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pic>
        <p:nvPicPr>
          <p:cNvPr id="3" name="Picture 48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51" y="656819"/>
            <a:ext cx="898849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1221" y="1359061"/>
            <a:ext cx="8841727" cy="4775059"/>
          </a:xfrm>
          <a:prstGeom prst="rect">
            <a:avLst/>
          </a:prstGeom>
        </p:spPr>
        <p:txBody>
          <a:bodyPr lIns="91430" tIns="45716" rIns="91430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121221" y="786060"/>
            <a:ext cx="8841727" cy="584767"/>
          </a:xfrm>
          <a:prstGeom prst="rect">
            <a:avLst/>
          </a:prstGeom>
        </p:spPr>
        <p:txBody>
          <a:bodyPr lIns="91430" tIns="45716" rIns="91430" bIns="45716">
            <a:spAutoFit/>
          </a:bodyPr>
          <a:lstStyle>
            <a:lvl1pPr>
              <a:defRPr>
                <a:solidFill>
                  <a:srgbClr val="80808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287020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ZAR_STYLE_2013_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auto">
          <a:xfrm>
            <a:off x="-10615" y="1831889"/>
            <a:ext cx="2998457" cy="4763417"/>
          </a:xfrm>
          <a:prstGeom prst="rect">
            <a:avLst/>
          </a:prstGeom>
          <a:solidFill>
            <a:srgbClr val="8ECA5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62827" y="1831889"/>
            <a:ext cx="6078051" cy="476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 userDrawn="1"/>
        </p:nvSpPr>
        <p:spPr bwMode="auto">
          <a:xfrm>
            <a:off x="-10614" y="255179"/>
            <a:ext cx="8111026" cy="1493398"/>
          </a:xfrm>
          <a:prstGeom prst="rect">
            <a:avLst/>
          </a:prstGeom>
          <a:solidFill>
            <a:srgbClr val="57BA4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 bwMode="auto">
          <a:xfrm>
            <a:off x="8172400" y="255198"/>
            <a:ext cx="971600" cy="1493399"/>
          </a:xfrm>
          <a:prstGeom prst="rect">
            <a:avLst/>
          </a:prstGeom>
          <a:solidFill>
            <a:srgbClr val="8ECA5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48" tIns="45625" rIns="91248" bIns="45625" numCol="1" rtlCol="0" anchor="ctr" anchorCtr="0" compatLnSpc="1">
            <a:prstTxWarp prst="textNoShape">
              <a:avLst/>
            </a:prstTxWarp>
          </a:bodyPr>
          <a:lstStyle/>
          <a:p>
            <a:pPr defTabSz="91249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Franklin Gothic Book" pitchFamily="34" charset="0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7163" y="255179"/>
            <a:ext cx="7943229" cy="1493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625" rIns="0" bIns="45625" anchor="ctr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ru-RU" sz="3100" b="1" spc="0" baseline="0">
                <a:solidFill>
                  <a:schemeClr val="bg1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6690" y="3573020"/>
            <a:ext cx="282114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625" rIns="0" bIns="45625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Tx/>
              <a:buNone/>
              <a:defRPr lang="ru-RU" sz="2400" b="1" baseline="0" dirty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lang="ru-RU" dirty="0"/>
              <a:t>Образец </a:t>
            </a:r>
            <a:r>
              <a:rPr lang="ru-RU" dirty="0" smtClean="0"/>
              <a:t>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7119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ZAR_STYLE_2013_Bas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640" y="104780"/>
            <a:ext cx="7602408" cy="52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2400" b="1">
                <a:solidFill>
                  <a:srgbClr val="2E8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ru-RU" dirty="0" smtClean="0"/>
              <a:t> </a:t>
            </a:r>
            <a:r>
              <a:rPr lang="ru-RU" dirty="0" err="1" smtClean="0"/>
              <a:t>style</a:t>
            </a:r>
            <a:endParaRPr lang="ru-RU" dirty="0" smtClean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7668348" y="44624"/>
            <a:ext cx="1046462" cy="81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/>
          <p:cNvCxnSpPr/>
          <p:nvPr userDrawn="1"/>
        </p:nvCxnSpPr>
        <p:spPr bwMode="auto">
          <a:xfrm>
            <a:off x="179519" y="634024"/>
            <a:ext cx="76928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688782" y="89281"/>
            <a:ext cx="290477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единительная линия 18"/>
          <p:cNvCxnSpPr/>
          <p:nvPr userDrawn="1"/>
        </p:nvCxnSpPr>
        <p:spPr bwMode="auto">
          <a:xfrm>
            <a:off x="8462965" y="607827"/>
            <a:ext cx="50006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77023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847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04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4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151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3300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8894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6425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689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www.infra-konkurs.ru                             8(495)236-70-36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9FCAF-5CB0-459E-9A8A-6AC95985A5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1966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5" y="260648"/>
            <a:ext cx="7992888" cy="1440160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Инструменты реализации долгосрочных </a:t>
            </a:r>
            <a:br>
              <a:rPr lang="ru-RU" sz="20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инвестиционных проектов</a:t>
            </a:r>
            <a:br>
              <a:rPr lang="ru-RU" sz="20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«Инвестиционные проекты с гос. поддержкой и гос. участием» </a:t>
            </a:r>
            <a:br>
              <a:rPr lang="ru-RU" sz="20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 основе проектного финансирования</a:t>
            </a:r>
            <a:br>
              <a:rPr lang="ru-RU" sz="20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>
                <a:latin typeface="Times New Roman" pitchFamily="18" charset="0"/>
                <a:cs typeface="Times New Roman" pitchFamily="18" charset="0"/>
              </a:rPr>
            </a:br>
            <a:endParaRPr lang="ru-RU" sz="2000" b="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916832"/>
            <a:ext cx="2736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«Схема реализации инвестиционных проектов с гос. поддержкой / гос.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участием»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рамках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«Ежегодной общественной премии «Регионы – устойчивое развитие»</a:t>
            </a:r>
            <a:endParaRPr lang="ru-RU" sz="1600" b="1" u="sng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2977" y="4005064"/>
            <a:ext cx="2592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en-US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работе </a:t>
            </a:r>
          </a:p>
          <a:p>
            <a:pPr algn="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субъектами РФ </a:t>
            </a:r>
          </a:p>
          <a:p>
            <a:pPr algn="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ОАО «Сбербанк России»</a:t>
            </a:r>
          </a:p>
          <a:p>
            <a:pPr algn="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Решетник Мария  </a:t>
            </a:r>
          </a:p>
          <a:p>
            <a:pPr algn="r"/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Оргкомитет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Конкурса </a:t>
            </a:r>
          </a:p>
          <a:p>
            <a:pPr algn="r"/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«Ежегодная общественная премия </a:t>
            </a:r>
          </a:p>
          <a:p>
            <a:pPr algn="r"/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«Регионы – устойчивое развитие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endParaRPr lang="en-US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91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57" y="104780"/>
            <a:ext cx="7581191" cy="52924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Содержание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7082531" y="6231743"/>
            <a:ext cx="1967841" cy="5292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894743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2E8000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01731270"/>
              </p:ext>
            </p:extLst>
          </p:nvPr>
        </p:nvGraphicFramePr>
        <p:xfrm>
          <a:off x="323528" y="1395258"/>
          <a:ext cx="8352928" cy="771144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8352928"/>
              </a:tblGrid>
              <a:tr h="93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496" marR="32496" marT="0" marB="0" anchor="ctr"/>
                </a:tc>
              </a:tr>
              <a:tr h="328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400" b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Факторы, вызывающие необходимость координации работы заинтересованных в привлечении инвестиций сторон.</a:t>
                      </a:r>
                      <a:endParaRPr lang="ru-RU" sz="14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496" marR="32496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188640"/>
            <a:ext cx="464296" cy="369332"/>
          </a:xfrm>
          <a:prstGeom prst="rect">
            <a:avLst/>
          </a:prstGeom>
          <a:solidFill>
            <a:srgbClr val="005426"/>
          </a:solidFill>
          <a:ln cmpd="dbl">
            <a:solidFill>
              <a:schemeClr val="bg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/>
                </a:solidFill>
              </a:rPr>
              <a:t>I</a:t>
            </a:r>
            <a:endParaRPr lang="ru-RU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486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4781"/>
            <a:ext cx="7008472" cy="515907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Факторы,  вызывающие необходимость координации работы заинтересованных в привлечении инвестиций сторон.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156" y="821350"/>
            <a:ext cx="84969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Инициаторам проектов</a:t>
            </a:r>
          </a:p>
          <a:p>
            <a:pPr indent="361950" algn="just">
              <a:buFont typeface="Arial" pitchFamily="34" charset="0"/>
              <a:buChar char="•"/>
            </a:pP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Понятность 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– в виде получения </a:t>
            </a: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на ранней стадии работы над проектом 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необходимой информации </a:t>
            </a: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о возможных формах и условиях финансирования и поддержки, 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для возможности </a:t>
            </a: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рассчитать финансовые ресурсы и разработать порядок действий. </a:t>
            </a:r>
            <a:endParaRPr lang="ru-RU" sz="1400" dirty="0" smtClean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Гарантии защиты </a:t>
            </a: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от потери Бизнеса и излишней 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бюрократии.</a:t>
            </a:r>
          </a:p>
          <a:p>
            <a:pPr algn="just"/>
            <a:r>
              <a:rPr lang="ru-RU" sz="14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Органам государственной власти Субъектов федерации</a:t>
            </a:r>
          </a:p>
          <a:p>
            <a:pPr indent="360363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Рост предпринимательской активности в области малого и среднего бизнеса, направленной на создание новых субъектов хозяйственной деятельности, в том числе сосредоточенных на специально выделяемых инвестиционных площадках, включая индустриальные парки. </a:t>
            </a:r>
          </a:p>
          <a:p>
            <a:pPr indent="360363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Активное подключение кредитно-финансовых учреждений к работе с предпринимателями и инициативными гражданами па этапе формирования бизнес-идей. </a:t>
            </a:r>
          </a:p>
          <a:p>
            <a:pPr indent="360363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Наличие понятного федерального законодательства, регулирующего государственную поддержку инвестиционной деятельности, базирующегося на реальных предложениях предпринимателей. </a:t>
            </a:r>
          </a:p>
          <a:p>
            <a:pPr algn="just"/>
            <a:r>
              <a:rPr lang="ru-RU" sz="14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Федеральные органам государственной власти</a:t>
            </a:r>
          </a:p>
          <a:p>
            <a:pPr indent="360363" algn="just">
              <a:buFont typeface="Arial" pitchFamily="34" charset="0"/>
              <a:buChar char="•"/>
            </a:pP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Участие в анализе всего потока поступающих инвестиционных проектов и бизнес 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идей, с целью выработки универсальных механизмов государственной поддержки инвестиционной деятельности.</a:t>
            </a:r>
          </a:p>
          <a:p>
            <a:pPr indent="360363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Контроль  </a:t>
            </a: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работы региональных органов исполнительной власти по фактическим показателям (реализация инвестиционных соглашений). </a:t>
            </a:r>
            <a:endParaRPr lang="ru-RU" sz="1400" dirty="0" smtClean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0363"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комплектовать из представленных к рассмотрению 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проектов производственные кластеры, </a:t>
            </a: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обеспечивающие производственную кооперацию с якорным 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резидентом, </a:t>
            </a: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специально выделенных инвестиционных 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площадок, </a:t>
            </a:r>
            <a:r>
              <a:rPr lang="ru-RU" sz="1400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включая площадки монопрофильных муниципальных 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образований.</a:t>
            </a:r>
          </a:p>
          <a:p>
            <a:pPr algn="just"/>
            <a:endParaRPr lang="ru-RU" sz="1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5736158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Оргкомитет Конкурса «Регионы – устойчивое развитие»  - </a:t>
            </a:r>
            <a:r>
              <a:rPr lang="en-US" sz="16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создан </a:t>
            </a:r>
            <a:r>
              <a:rPr lang="en-US" sz="16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в 2011 году</a:t>
            </a:r>
          </a:p>
          <a:p>
            <a:pPr lvl="1" indent="257175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Правительство РФ  - Поручение 10 августа 2011 года № ДК-П9-5670</a:t>
            </a:r>
          </a:p>
          <a:p>
            <a:pPr lvl="1" indent="257175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ОАО «Сбербанк России» </a:t>
            </a:r>
          </a:p>
          <a:p>
            <a:pPr lvl="1" algn="just"/>
            <a:r>
              <a:rPr lang="ru-RU" sz="1600" i="1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ЗАО «ВТБ – Банк» (</a:t>
            </a:r>
            <a:r>
              <a:rPr lang="ru-RU" sz="1600" i="1" dirty="0" err="1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со-организатор</a:t>
            </a:r>
            <a:r>
              <a:rPr lang="ru-RU" sz="1600" i="1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 с  мая 2014 года)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995936" y="5373216"/>
            <a:ext cx="648072" cy="360040"/>
          </a:xfrm>
          <a:prstGeom prst="downArrow">
            <a:avLst/>
          </a:prstGeom>
          <a:solidFill>
            <a:srgbClr val="61CE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188640"/>
            <a:ext cx="464296" cy="369332"/>
          </a:xfrm>
          <a:prstGeom prst="rect">
            <a:avLst/>
          </a:prstGeom>
          <a:solidFill>
            <a:srgbClr val="005426"/>
          </a:solidFill>
          <a:ln cmpd="dbl">
            <a:solidFill>
              <a:schemeClr val="bg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/>
                </a:solidFill>
              </a:rPr>
              <a:t>2</a:t>
            </a:r>
            <a:endParaRPr lang="ru-RU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Продукт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620688"/>
            <a:ext cx="88569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1200" b="1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ОАО «Сбербанк России» и Оргкомитет Конкурса создали: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200" b="1" u="sng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Единая Программа (алгоритм) по сбору заявок инвестиционных проектов</a:t>
            </a:r>
            <a:r>
              <a:rPr lang="ru-RU" sz="1200" b="1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для получения Инициаторами проектов (одновременно): </a:t>
            </a:r>
          </a:p>
          <a:p>
            <a:pPr marL="1257300" lvl="2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Долгового финансирования  </a:t>
            </a:r>
          </a:p>
          <a:p>
            <a:pPr marL="1257300" lvl="2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Инвестиционного финансирования</a:t>
            </a:r>
          </a:p>
          <a:p>
            <a:pPr marL="1257300" lvl="2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Государственной поддержки (региональная / федеральная)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ru-RU" sz="1200" b="1" u="sng" dirty="0" smtClean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200" b="1" u="sng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Универсальная (единая) Программа (алгоритм)</a:t>
            </a: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 отбора, рассмотрения, структурирования и реализации инвестиционных проектов, который стандартизирован под требования:</a:t>
            </a:r>
          </a:p>
          <a:p>
            <a:pPr marL="1257300" lvl="2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Требования финансово- кредитных организаций </a:t>
            </a:r>
          </a:p>
          <a:p>
            <a:pPr marL="1257300" lvl="2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Требования Инвестиционных фондов с государственным участием в уставном капитале</a:t>
            </a:r>
          </a:p>
          <a:p>
            <a:pPr marL="1257300" lvl="2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Требования страховых компаний</a:t>
            </a:r>
          </a:p>
          <a:p>
            <a:pPr marL="1257300" lvl="2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Требования субъектов РФ и требованиям региональных программ </a:t>
            </a:r>
          </a:p>
          <a:p>
            <a:pPr marL="1257300" lvl="2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Требования федеральных целевых программ и государственных программ (действующих и создаваемых)</a:t>
            </a:r>
            <a:endParaRPr lang="ru-RU" sz="1200" b="1" u="sng" dirty="0" smtClean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lnSpc>
                <a:spcPct val="150000"/>
              </a:lnSpc>
            </a:pPr>
            <a:endParaRPr lang="ru-RU" sz="1200" dirty="0" smtClean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200" b="1" u="sng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Регламент (финансовый продукт)</a:t>
            </a: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 для финансирования реализации инвестиционных проектов на базе механизма Проектное финансирование («Особые условия финансирования реализации инвестиционных проектов с государственной поддержкой / государственным участием») 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572000" y="5589240"/>
            <a:ext cx="57606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962054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ctr">
              <a:lnSpc>
                <a:spcPct val="150000"/>
              </a:lnSpc>
            </a:pPr>
            <a:r>
              <a:rPr lang="ru-RU" sz="1200" b="1" u="sng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Универсальная (единая) Система (алгоритм</a:t>
            </a: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800100" lvl="1" indent="-342900" algn="ctr">
              <a:lnSpc>
                <a:spcPct val="150000"/>
              </a:lnSpc>
            </a:pP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работы по реализации инвестиционных проектов</a:t>
            </a:r>
          </a:p>
          <a:p>
            <a:pPr marL="800100" lvl="1" indent="-342900" algn="ctr">
              <a:lnSpc>
                <a:spcPct val="150000"/>
              </a:lnSpc>
            </a:pPr>
            <a:r>
              <a:rPr lang="ru-RU" sz="12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при взаимодействии со всеми участниками инвестиционной деятельности на базе проектного финансирования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188640"/>
            <a:ext cx="464296" cy="369332"/>
          </a:xfrm>
          <a:prstGeom prst="rect">
            <a:avLst/>
          </a:prstGeom>
          <a:solidFill>
            <a:srgbClr val="005426"/>
          </a:solidFill>
          <a:ln cmpd="dbl">
            <a:solidFill>
              <a:schemeClr val="bg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/>
                </a:solidFill>
              </a:rPr>
              <a:t>3</a:t>
            </a:r>
            <a:endParaRPr lang="ru-RU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2924944"/>
            <a:ext cx="468052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ctr">
              <a:lnSpc>
                <a:spcPct val="150000"/>
              </a:lnSpc>
            </a:pPr>
            <a:r>
              <a:rPr lang="ru-RU" sz="1400" b="1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Универсальная (единая) Программа (алгоритм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lvl="1" indent="-342900" algn="ctr">
              <a:lnSpc>
                <a:spcPct val="150000"/>
              </a:lnSpc>
            </a:pPr>
            <a:r>
              <a:rPr lang="ru-RU" sz="1400" u="sng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«Схема взаимодействия при реализации инвестиционных проектов с гос. поддержкой / гос. участием» </a:t>
            </a:r>
            <a:endParaRPr lang="ru-RU" sz="1400" u="sng" dirty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53469" y="764704"/>
            <a:ext cx="1901290" cy="1077218"/>
          </a:xfrm>
          <a:prstGeom prst="rect">
            <a:avLst/>
          </a:prstGeom>
          <a:solidFill>
            <a:srgbClr val="50AA1E"/>
          </a:solidFill>
          <a:ln w="15875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ОАО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«Сбербанк России»</a:t>
            </a:r>
          </a:p>
          <a:p>
            <a:pPr algn="ctr"/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1978" y="1628800"/>
            <a:ext cx="1269964" cy="5847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Оргкомитет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Конкурса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3573649" y="2312876"/>
            <a:ext cx="648072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496" y="4581128"/>
            <a:ext cx="91085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360363"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Алгоритм позволяет начать реализацию инвестиционного проекта только при наличии решения о финансировании проекта инвестиционным фондом (</a:t>
            </a:r>
            <a:r>
              <a:rPr lang="ru-RU" sz="1400" dirty="0" err="1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ами</a:t>
            </a: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) и финансово – кредитной организацией</a:t>
            </a:r>
          </a:p>
          <a:p>
            <a:pPr marL="360363" lvl="1" indent="-360363" algn="just">
              <a:buFont typeface="Wingdings" pitchFamily="2" charset="2"/>
              <a:buChar char="v"/>
            </a:pPr>
            <a:endParaRPr lang="ru-RU" sz="1400" dirty="0" smtClean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lvl="1" indent="-360363"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Алгоритм исключает необоснованные затраты предприятия при подготовке документов по проекту для рассмотрения финансово – кредитной организацией (Банком)  </a:t>
            </a: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3599892" y="3969060"/>
            <a:ext cx="648072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1520" y="188640"/>
            <a:ext cx="464296" cy="369332"/>
          </a:xfrm>
          <a:prstGeom prst="rect">
            <a:avLst/>
          </a:prstGeom>
          <a:solidFill>
            <a:srgbClr val="005426"/>
          </a:solidFill>
          <a:ln cmpd="dbl">
            <a:solidFill>
              <a:schemeClr val="bg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/>
                </a:solidFill>
              </a:rPr>
              <a:t>4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6309320"/>
            <a:ext cx="8712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Методическая и техническая работа по организации работы Конкурса возложена на Оргкомитет Конкурса</a:t>
            </a:r>
            <a:endParaRPr lang="ru-RU" sz="1400" dirty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04780"/>
            <a:ext cx="6288392" cy="529249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01266" y="2222441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Решетник Мария Сергеевна</a:t>
            </a:r>
          </a:p>
          <a:p>
            <a:endParaRPr lang="en-US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ОАО «Сбербанк России»</a:t>
            </a:r>
          </a:p>
          <a:p>
            <a:r>
              <a:rPr lang="ru-RU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Управление по работе с субъектами РФ</a:t>
            </a:r>
          </a:p>
          <a:p>
            <a:endParaRPr lang="ru-RU" dirty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Тел.: (495) 957-55-08;  </a:t>
            </a:r>
            <a:endParaRPr lang="ru-RU" dirty="0" smtClean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Моб</a:t>
            </a:r>
            <a:r>
              <a:rPr lang="ru-RU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.: (985) 992-68-38</a:t>
            </a:r>
          </a:p>
          <a:p>
            <a:r>
              <a:rPr lang="en-US" u="sng" dirty="0">
                <a:solidFill>
                  <a:srgbClr val="418A18"/>
                </a:solidFill>
                <a:latin typeface="Times New Roman" pitchFamily="18" charset="0"/>
                <a:cs typeface="Times New Roman" pitchFamily="18" charset="0"/>
              </a:rPr>
              <a:t>MSKirpicheva@sberbank.ru</a:t>
            </a:r>
            <a:endParaRPr lang="ru-RU" u="sng" dirty="0">
              <a:solidFill>
                <a:srgbClr val="418A1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89076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CgDo1hxkOuCtGa_AgtQ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CgDo1hxkOuCtGa_AgtQg"/>
</p:tagLst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2886</TotalTime>
  <Words>564</Words>
  <Application>Microsoft Office PowerPoint</Application>
  <PresentationFormat>Экран (4:3)</PresentationFormat>
  <Paragraphs>73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1_Тема Office</vt:lpstr>
      <vt:lpstr>2_Тема Office</vt:lpstr>
      <vt:lpstr>  Инструменты реализации долгосрочных  инвестиционных проектов «Инвестиционные проекты с гос. поддержкой и гос. участием»  на основе проектного финансирования    </vt:lpstr>
      <vt:lpstr>          Содержание</vt:lpstr>
      <vt:lpstr>Факторы,  вызывающие необходимость координации работы заинтересованных в привлечении инвестиций сторон.</vt:lpstr>
      <vt:lpstr>              Продукт </vt:lpstr>
      <vt:lpstr> </vt:lpstr>
      <vt:lpstr>Спасибо за внимание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Механизмы реализации инвестиционных проектов с господержкой / госучастием в рамках исполнения</dc:title>
  <dc:creator>belichenko</dc:creator>
  <cp:lastModifiedBy>mashtakova</cp:lastModifiedBy>
  <cp:revision>270</cp:revision>
  <cp:lastPrinted>2015-03-03T10:46:27Z</cp:lastPrinted>
  <dcterms:created xsi:type="dcterms:W3CDTF">2014-11-17T08:55:10Z</dcterms:created>
  <dcterms:modified xsi:type="dcterms:W3CDTF">2015-03-23T13:14:52Z</dcterms:modified>
</cp:coreProperties>
</file>