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8"/>
  </p:notesMasterIdLst>
  <p:sldIdLst>
    <p:sldId id="256" r:id="rId2"/>
    <p:sldId id="311" r:id="rId3"/>
    <p:sldId id="258" r:id="rId4"/>
    <p:sldId id="259" r:id="rId5"/>
    <p:sldId id="280" r:id="rId6"/>
    <p:sldId id="279" r:id="rId7"/>
    <p:sldId id="281" r:id="rId8"/>
    <p:sldId id="264" r:id="rId9"/>
    <p:sldId id="290" r:id="rId10"/>
    <p:sldId id="272" r:id="rId11"/>
    <p:sldId id="289" r:id="rId12"/>
    <p:sldId id="274" r:id="rId13"/>
    <p:sldId id="271" r:id="rId14"/>
    <p:sldId id="273" r:id="rId15"/>
    <p:sldId id="288" r:id="rId16"/>
    <p:sldId id="291" r:id="rId17"/>
    <p:sldId id="292" r:id="rId18"/>
    <p:sldId id="297" r:id="rId19"/>
    <p:sldId id="294" r:id="rId20"/>
    <p:sldId id="295" r:id="rId21"/>
    <p:sldId id="296" r:id="rId22"/>
    <p:sldId id="298" r:id="rId23"/>
    <p:sldId id="299" r:id="rId24"/>
    <p:sldId id="300" r:id="rId25"/>
    <p:sldId id="301" r:id="rId26"/>
    <p:sldId id="302" r:id="rId27"/>
    <p:sldId id="303" r:id="rId28"/>
    <p:sldId id="307" r:id="rId29"/>
    <p:sldId id="308" r:id="rId30"/>
    <p:sldId id="309" r:id="rId31"/>
    <p:sldId id="310" r:id="rId32"/>
    <p:sldId id="304" r:id="rId33"/>
    <p:sldId id="305" r:id="rId34"/>
    <p:sldId id="306" r:id="rId35"/>
    <p:sldId id="287" r:id="rId36"/>
    <p:sldId id="269" r:id="rId3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0303"/>
    <a:srgbClr val="FF0066"/>
    <a:srgbClr val="FF66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722" autoAdjust="0"/>
  </p:normalViewPr>
  <p:slideViewPr>
    <p:cSldViewPr>
      <p:cViewPr varScale="1">
        <p:scale>
          <a:sx n="88" d="100"/>
          <a:sy n="88" d="100"/>
        </p:scale>
        <p:origin x="-147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539442235559363"/>
          <c:y val="0.1432464711128193"/>
          <c:w val="0.77462378616109095"/>
          <c:h val="0.6731110206973999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Лист1!$C$1:$F$1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Лист1!$C$2:$F$2</c:f>
              <c:numCache>
                <c:formatCode>General</c:formatCode>
                <c:ptCount val="4"/>
                <c:pt idx="0">
                  <c:v>440163.2</c:v>
                </c:pt>
                <c:pt idx="1">
                  <c:v>476630</c:v>
                </c:pt>
                <c:pt idx="2">
                  <c:v>502418.4</c:v>
                </c:pt>
                <c:pt idx="3">
                  <c:v>524721</c:v>
                </c:pt>
              </c:numCache>
            </c:numRef>
          </c:val>
        </c:ser>
        <c:ser>
          <c:idx val="1"/>
          <c:order val="1"/>
          <c:tx>
            <c:strRef>
              <c:f>Лист1!$B$3</c:f>
              <c:strCache>
                <c:ptCount val="1"/>
                <c:pt idx="0">
                  <c:v>Неналоговые доходы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Лист1!$C$1:$F$1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Лист1!$C$3:$F$3</c:f>
              <c:numCache>
                <c:formatCode>General</c:formatCode>
                <c:ptCount val="4"/>
                <c:pt idx="0">
                  <c:v>278808.7</c:v>
                </c:pt>
                <c:pt idx="1">
                  <c:v>317894.40000000002</c:v>
                </c:pt>
                <c:pt idx="2">
                  <c:v>275789.40000000002</c:v>
                </c:pt>
                <c:pt idx="3">
                  <c:v>285814</c:v>
                </c:pt>
              </c:numCache>
            </c:numRef>
          </c:val>
        </c:ser>
        <c:ser>
          <c:idx val="2"/>
          <c:order val="2"/>
          <c:tx>
            <c:strRef>
              <c:f>Лист1!$B$4</c:f>
              <c:strCache>
                <c:ptCount val="1"/>
                <c:pt idx="0">
                  <c:v>Налоговые доходы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Лист1!$C$1:$F$1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Лист1!$C$4:$F$4</c:f>
              <c:numCache>
                <c:formatCode>General</c:formatCode>
                <c:ptCount val="4"/>
                <c:pt idx="0">
                  <c:v>662038.5</c:v>
                </c:pt>
                <c:pt idx="1">
                  <c:v>550659.6</c:v>
                </c:pt>
                <c:pt idx="2">
                  <c:v>573363.1</c:v>
                </c:pt>
                <c:pt idx="3">
                  <c:v>596985.19999999995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6924544"/>
        <c:axId val="136942720"/>
        <c:axId val="0"/>
      </c:bar3DChart>
      <c:catAx>
        <c:axId val="136924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6942720"/>
        <c:crosses val="autoZero"/>
        <c:auto val="1"/>
        <c:lblAlgn val="ctr"/>
        <c:lblOffset val="100"/>
        <c:noMultiLvlLbl val="0"/>
      </c:catAx>
      <c:valAx>
        <c:axId val="13694272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36924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541656058620952E-2"/>
          <c:y val="0.83814185811186148"/>
          <c:w val="0.86707782820259927"/>
          <c:h val="0.1435949684269315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3366839171565839E-2"/>
          <c:y val="9.2311944087682576E-2"/>
          <c:w val="0.57615919965976281"/>
          <c:h val="0.8035215763585142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от использования муниципального имущества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206361.3</c:v>
                </c:pt>
                <c:pt idx="1">
                  <c:v>246836.8</c:v>
                </c:pt>
                <c:pt idx="2">
                  <c:v>243713.7</c:v>
                </c:pt>
                <c:pt idx="3">
                  <c:v>242319.7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Платежи при пользовании природными ресурсами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69329.899999999994</c:v>
                </c:pt>
                <c:pt idx="1">
                  <c:v>69064.600000000006</c:v>
                </c:pt>
                <c:pt idx="2">
                  <c:v>30000</c:v>
                </c:pt>
                <c:pt idx="3">
                  <c:v>41250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314590709247055E-3"/>
                  <c:y val="-3.32686671277127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988754425548234E-2"/>
                  <c:y val="-3.0892333761447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5.2279334057834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8314590709247055E-3"/>
                  <c:y val="-4.5150333959038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3117.5</c:v>
                </c:pt>
                <c:pt idx="1">
                  <c:v>1993</c:v>
                </c:pt>
                <c:pt idx="2">
                  <c:v>2075.6999999999998</c:v>
                </c:pt>
                <c:pt idx="3">
                  <c:v>2244.3000000000002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7435392"/>
        <c:axId val="137449472"/>
        <c:axId val="0"/>
      </c:bar3DChart>
      <c:catAx>
        <c:axId val="137435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7449472"/>
        <c:crosses val="autoZero"/>
        <c:auto val="1"/>
        <c:lblAlgn val="ctr"/>
        <c:lblOffset val="100"/>
        <c:noMultiLvlLbl val="0"/>
      </c:catAx>
      <c:valAx>
        <c:axId val="13744947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37435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561869541179493"/>
          <c:y val="0.11305538239547372"/>
          <c:w val="0.33721610573014654"/>
          <c:h val="0.755672882498315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52106954332571498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62079732199424731"/>
          <c:y val="0.2432441396796694"/>
          <c:w val="0.39934853979142765"/>
          <c:h val="0.6861381097104052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2014 год</c:v>
                </c:pt>
              </c:strCache>
            </c:strRef>
          </c:tx>
          <c:explosion val="27"/>
          <c:dLbls>
            <c:dLbl>
              <c:idx val="1"/>
              <c:layout>
                <c:manualLayout>
                  <c:x val="2.6235328833865854E-2"/>
                  <c:y val="0.128710840087760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9.2832860933211775E-2"/>
                  <c:y val="-2.34019709250473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181022179896809E-3"/>
                  <c:y val="-0.171614453450347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9.8887008681494373E-2"/>
                  <c:y val="-0.124810511600252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0494131533546341"/>
                  <c:y val="-9.36078837001894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1301372420742213"/>
                  <c:y val="-6.63055842876341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собственные доходы</c:v>
                </c:pt>
                <c:pt idx="1">
                  <c:v>субвенции</c:v>
                </c:pt>
                <c:pt idx="2">
                  <c:v>субсидии</c:v>
                </c:pt>
                <c:pt idx="3">
                  <c:v>дотации</c:v>
                </c:pt>
                <c:pt idx="4">
                  <c:v>прочие безвозмездные поступления</c:v>
                </c:pt>
                <c:pt idx="5">
                  <c:v>дефицит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868554</c:v>
                </c:pt>
                <c:pt idx="1">
                  <c:v>455732.4</c:v>
                </c:pt>
                <c:pt idx="2">
                  <c:v>5664.6</c:v>
                </c:pt>
                <c:pt idx="3">
                  <c:v>9371</c:v>
                </c:pt>
                <c:pt idx="4">
                  <c:v>5786.2</c:v>
                </c:pt>
                <c:pt idx="5">
                  <c:v>84311.9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b"/>
      <c:layout>
        <c:manualLayout>
          <c:xMode val="edge"/>
          <c:yMode val="edge"/>
          <c:x val="3.8343942141803936E-2"/>
          <c:y val="8.726908212679077E-2"/>
          <c:w val="0.5496706600195358"/>
          <c:h val="0.90493026089819339"/>
        </c:manualLayout>
      </c:layout>
      <c:overlay val="1"/>
      <c:spPr>
        <a:ln>
          <a:noFill/>
        </a:ln>
      </c:spPr>
      <c:txPr>
        <a:bodyPr/>
        <a:lstStyle/>
        <a:p>
          <a:pPr>
            <a:spcBef>
              <a:spcPts val="0"/>
            </a:spcBef>
            <a:spcAft>
              <a:spcPts val="0"/>
            </a:spcAft>
            <a:defRPr sz="1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477192559595215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7357009626855684E-2"/>
          <c:y val="0.24361826600390918"/>
          <c:w val="0.4119786374540374"/>
          <c:h val="0.6894690518205374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год</c:v>
                </c:pt>
              </c:strCache>
            </c:strRef>
          </c:tx>
          <c:explosion val="25"/>
          <c:dLbls>
            <c:dLbl>
              <c:idx val="2"/>
              <c:layout>
                <c:manualLayout>
                  <c:x val="-3.5208729292641155E-2"/>
                  <c:y val="3.916593217694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8187187263553092E-2"/>
                  <c:y val="-5.8748898265411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6167161811592842E-2"/>
                  <c:y val="-0.152747443883237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0063217126301943"/>
                  <c:y val="-9.3998237224658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0999311919927676"/>
                  <c:y val="-9.0081644006964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собственные доходы</c:v>
                </c:pt>
                <c:pt idx="1">
                  <c:v>субвенции</c:v>
                </c:pt>
                <c:pt idx="2">
                  <c:v>субсидии</c:v>
                </c:pt>
                <c:pt idx="3">
                  <c:v>дотации</c:v>
                </c:pt>
                <c:pt idx="4">
                  <c:v>прочие безвозмездные поступления</c:v>
                </c:pt>
                <c:pt idx="5">
                  <c:v>дефицит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940847.2</c:v>
                </c:pt>
                <c:pt idx="1">
                  <c:v>278971</c:v>
                </c:pt>
                <c:pt idx="2">
                  <c:v>107378.3</c:v>
                </c:pt>
                <c:pt idx="3">
                  <c:v>13370.5</c:v>
                </c:pt>
                <c:pt idx="4">
                  <c:v>40317.4</c:v>
                </c:pt>
                <c:pt idx="5">
                  <c:v>111113.4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2013</a:t>
            </a:r>
            <a:r>
              <a:rPr lang="ru-RU" dirty="0" smtClean="0"/>
              <a:t>, %</a:t>
            </a:r>
            <a:endParaRPr lang="en-US" dirty="0"/>
          </a:p>
        </c:rich>
      </c:tx>
      <c:layout>
        <c:manualLayout>
          <c:xMode val="edge"/>
          <c:yMode val="edge"/>
          <c:x val="0.37474809000550324"/>
          <c:y val="2.319039019305183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7142593130677789E-2"/>
          <c:y val="0.19485086029963564"/>
          <c:w val="0.83419087693959926"/>
          <c:h val="0.7415030017240882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5.5364218790504762E-3"/>
                  <c:y val="4.4735255753475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6226252638595713E-2"/>
                  <c:y val="-1.96583095705415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473130300337001E-2"/>
                  <c:y val="2.91605973821838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6.0707953745880085E-3"/>
                  <c:y val="2.2280960551708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9.7619361737584717E-3"/>
                  <c:y val="1.02946380443325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ЖКХ</c:v>
                </c:pt>
                <c:pt idx="4">
                  <c:v>Образование</c:v>
                </c:pt>
                <c:pt idx="5">
                  <c:v>Культура</c:v>
                </c:pt>
                <c:pt idx="6">
                  <c:v>Социальная политика</c:v>
                </c:pt>
                <c:pt idx="7">
                  <c:v>фкис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6</c:v>
                </c:pt>
                <c:pt idx="1">
                  <c:v>1.1000000000000001</c:v>
                </c:pt>
                <c:pt idx="2">
                  <c:v>5.5</c:v>
                </c:pt>
                <c:pt idx="3">
                  <c:v>18.600000000000001</c:v>
                </c:pt>
                <c:pt idx="4">
                  <c:v>54.6</c:v>
                </c:pt>
                <c:pt idx="5">
                  <c:v>9.3000000000000007</c:v>
                </c:pt>
                <c:pt idx="6">
                  <c:v>3.9</c:v>
                </c:pt>
                <c:pt idx="7">
                  <c:v>0.9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2014</a:t>
            </a:r>
            <a:r>
              <a:rPr lang="ru-RU" dirty="0" smtClean="0"/>
              <a:t>, %</a:t>
            </a:r>
            <a:endParaRPr lang="en-US" dirty="0"/>
          </a:p>
        </c:rich>
      </c:tx>
      <c:layout>
        <c:manualLayout>
          <c:xMode val="edge"/>
          <c:yMode val="edge"/>
          <c:x val="0.64989677752832775"/>
          <c:y val="2.281663818525625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9336901451638748"/>
          <c:y val="0.14725746949933285"/>
          <c:w val="0.43646372548975998"/>
          <c:h val="0.5152887580879678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explosion val="23"/>
          <c:dLbls>
            <c:dLbl>
              <c:idx val="0"/>
              <c:layout>
                <c:manualLayout>
                  <c:x val="9.7654700629625196E-4"/>
                  <c:y val="3.35353938621359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887721856400141E-2"/>
                  <c:y val="2.0723493644402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500110243349405E-2"/>
                  <c:y val="6.91565584138538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4714231000370544E-2"/>
                  <c:y val="-4.8685901749090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5.4054086113771429E-3"/>
                  <c:y val="-4.10111973990224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</c:v>
                </c:pt>
                <c:pt idx="6">
                  <c:v>Социальная политика 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</c:strCache>
            </c:strRef>
          </c:cat>
          <c:val>
            <c:numRef>
              <c:f>Лист1!$B$2:$B$17</c:f>
              <c:numCache>
                <c:formatCode>General</c:formatCode>
                <c:ptCount val="16"/>
                <c:pt idx="0">
                  <c:v>6.9</c:v>
                </c:pt>
                <c:pt idx="1">
                  <c:v>1.2</c:v>
                </c:pt>
                <c:pt idx="2">
                  <c:v>6.9</c:v>
                </c:pt>
                <c:pt idx="3">
                  <c:v>14.8</c:v>
                </c:pt>
                <c:pt idx="4">
                  <c:v>53.5</c:v>
                </c:pt>
                <c:pt idx="5">
                  <c:v>9.6</c:v>
                </c:pt>
                <c:pt idx="6">
                  <c:v>4.2</c:v>
                </c:pt>
                <c:pt idx="7">
                  <c:v>3</c:v>
                </c:pt>
                <c:pt idx="8">
                  <c:v>0.1</c:v>
                </c:pt>
                <c:pt idx="1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b"/>
      <c:layout>
        <c:manualLayout>
          <c:xMode val="edge"/>
          <c:yMode val="edge"/>
          <c:x val="0"/>
          <c:y val="0.63048923686775304"/>
          <c:w val="0.96734699059842544"/>
          <c:h val="0.36733299512752565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BED1ED-649A-4814-8B49-D80AB0FBBD4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10773D-9736-4AB9-AF67-3414CAB28625}">
      <dgm:prSet phldrT="[Текст]" custT="1"/>
      <dgm:spPr/>
      <dgm:t>
        <a:bodyPr/>
        <a:lstStyle/>
        <a:p>
          <a:r>
            <a:rPr lang="ru-RU" sz="900" dirty="0"/>
            <a:t>Совет депутатов муниципального образования г.Кировск с подведомственной территорией</a:t>
          </a:r>
        </a:p>
      </dgm:t>
    </dgm:pt>
    <dgm:pt modelId="{D67C9FFB-89D9-4FE3-8D85-D31DB91C3D95}" type="parTrans" cxnId="{2A4D15DA-8A4D-498F-974B-C968370D402D}">
      <dgm:prSet/>
      <dgm:spPr/>
      <dgm:t>
        <a:bodyPr/>
        <a:lstStyle/>
        <a:p>
          <a:endParaRPr lang="ru-RU" sz="900"/>
        </a:p>
      </dgm:t>
    </dgm:pt>
    <dgm:pt modelId="{940F4084-613A-40FF-91D7-9E10DB28FB7C}" type="sibTrans" cxnId="{2A4D15DA-8A4D-498F-974B-C968370D402D}">
      <dgm:prSet/>
      <dgm:spPr/>
      <dgm:t>
        <a:bodyPr/>
        <a:lstStyle/>
        <a:p>
          <a:endParaRPr lang="ru-RU" sz="900"/>
        </a:p>
      </dgm:t>
    </dgm:pt>
    <dgm:pt modelId="{667147FD-B5AC-465A-AE4A-0DAA6A0C8C9F}">
      <dgm:prSet phldrT="[Текст]" custT="1"/>
      <dgm:spPr/>
      <dgm:t>
        <a:bodyPr/>
        <a:lstStyle/>
        <a:p>
          <a:r>
            <a:rPr lang="ru-RU" sz="900" dirty="0"/>
            <a:t>Администрация  муниципального образования город Кировск с подведомственной территорией</a:t>
          </a:r>
        </a:p>
      </dgm:t>
    </dgm:pt>
    <dgm:pt modelId="{828CE376-D6A7-4497-9BF5-76AF11982948}" type="parTrans" cxnId="{741F1002-6E40-4DBE-91F2-FF2BA310BC2D}">
      <dgm:prSet/>
      <dgm:spPr/>
      <dgm:t>
        <a:bodyPr/>
        <a:lstStyle/>
        <a:p>
          <a:endParaRPr lang="ru-RU" sz="900"/>
        </a:p>
      </dgm:t>
    </dgm:pt>
    <dgm:pt modelId="{9AD902B6-1500-4D38-912A-89B961011632}" type="sibTrans" cxnId="{741F1002-6E40-4DBE-91F2-FF2BA310BC2D}">
      <dgm:prSet/>
      <dgm:spPr/>
      <dgm:t>
        <a:bodyPr/>
        <a:lstStyle/>
        <a:p>
          <a:endParaRPr lang="ru-RU" sz="900"/>
        </a:p>
      </dgm:t>
    </dgm:pt>
    <dgm:pt modelId="{24D5343D-28CB-4195-8CD7-9B5F5FA0331E}">
      <dgm:prSet custT="1"/>
      <dgm:spPr/>
      <dgm:t>
        <a:bodyPr/>
        <a:lstStyle/>
        <a:p>
          <a:r>
            <a:rPr lang="ru-RU" sz="900" dirty="0"/>
            <a:t>Финансово-экономическое управление администрации города Кировска</a:t>
          </a:r>
        </a:p>
      </dgm:t>
    </dgm:pt>
    <dgm:pt modelId="{8A5D48D5-6511-46D3-92A3-7962D385BA63}" type="parTrans" cxnId="{C724C566-37DA-4557-B50D-4CF990EE0390}">
      <dgm:prSet/>
      <dgm:spPr/>
      <dgm:t>
        <a:bodyPr/>
        <a:lstStyle/>
        <a:p>
          <a:endParaRPr lang="ru-RU" sz="900"/>
        </a:p>
      </dgm:t>
    </dgm:pt>
    <dgm:pt modelId="{38AD89A2-5DA3-483A-A8E8-C61A7E4AF045}" type="sibTrans" cxnId="{C724C566-37DA-4557-B50D-4CF990EE0390}">
      <dgm:prSet/>
      <dgm:spPr/>
      <dgm:t>
        <a:bodyPr/>
        <a:lstStyle/>
        <a:p>
          <a:endParaRPr lang="ru-RU" sz="900"/>
        </a:p>
      </dgm:t>
    </dgm:pt>
    <dgm:pt modelId="{90C629A7-4DBF-4864-8366-5F90F4AC19D2}">
      <dgm:prSet custT="1"/>
      <dgm:spPr/>
      <dgm:t>
        <a:bodyPr/>
        <a:lstStyle/>
        <a:p>
          <a:r>
            <a:rPr lang="ru-RU" sz="900" dirty="0"/>
            <a:t>Комитет по управлению муниципальной собственностью администрации города Кировска</a:t>
          </a:r>
        </a:p>
      </dgm:t>
    </dgm:pt>
    <dgm:pt modelId="{5E0752EC-FA41-4BF6-81A3-FF3F5A622B04}" type="parTrans" cxnId="{60632721-C3AC-4489-9712-46F15AFE2F61}">
      <dgm:prSet/>
      <dgm:spPr/>
      <dgm:t>
        <a:bodyPr/>
        <a:lstStyle/>
        <a:p>
          <a:endParaRPr lang="ru-RU" sz="900"/>
        </a:p>
      </dgm:t>
    </dgm:pt>
    <dgm:pt modelId="{6D922A9B-2F00-4E3D-8751-FE3B0C91359A}" type="sibTrans" cxnId="{60632721-C3AC-4489-9712-46F15AFE2F61}">
      <dgm:prSet/>
      <dgm:spPr/>
      <dgm:t>
        <a:bodyPr/>
        <a:lstStyle/>
        <a:p>
          <a:endParaRPr lang="ru-RU" sz="900"/>
        </a:p>
      </dgm:t>
    </dgm:pt>
    <dgm:pt modelId="{2A8B0101-A682-4876-9894-27E98522B048}">
      <dgm:prSet custT="1"/>
      <dgm:spPr/>
      <dgm:t>
        <a:bodyPr/>
        <a:lstStyle/>
        <a:p>
          <a:r>
            <a:rPr lang="ru-RU" sz="900" dirty="0"/>
            <a:t>Муниципальное казённое учреждение "Управление по делам гражданской обороны и чрезвычайным ситуациям города Кировска"</a:t>
          </a:r>
        </a:p>
      </dgm:t>
    </dgm:pt>
    <dgm:pt modelId="{18B623E6-5FF7-4123-8CCF-4733EE0DA5DA}" type="parTrans" cxnId="{4B48B76D-ED73-47B5-BFAD-6F80C9716DF6}">
      <dgm:prSet/>
      <dgm:spPr/>
      <dgm:t>
        <a:bodyPr/>
        <a:lstStyle/>
        <a:p>
          <a:endParaRPr lang="ru-RU" sz="900"/>
        </a:p>
      </dgm:t>
    </dgm:pt>
    <dgm:pt modelId="{28E49211-2FBE-4023-8453-76A88AE12289}" type="sibTrans" cxnId="{4B48B76D-ED73-47B5-BFAD-6F80C9716DF6}">
      <dgm:prSet/>
      <dgm:spPr/>
      <dgm:t>
        <a:bodyPr/>
        <a:lstStyle/>
        <a:p>
          <a:endParaRPr lang="ru-RU" sz="900"/>
        </a:p>
      </dgm:t>
    </dgm:pt>
    <dgm:pt modelId="{970F6CCE-C2FF-49EE-A382-BC091EA8C337}">
      <dgm:prSet custT="1"/>
      <dgm:spPr/>
      <dgm:t>
        <a:bodyPr/>
        <a:lstStyle/>
        <a:p>
          <a:r>
            <a:rPr lang="ru-RU" sz="900"/>
            <a:t>Муниципальное казённое учреждение "Управление Кировским городским хозяйством"</a:t>
          </a:r>
        </a:p>
      </dgm:t>
    </dgm:pt>
    <dgm:pt modelId="{4AA3EE4D-FB98-4C4C-AB89-9AF193E9F076}" type="parTrans" cxnId="{D733FEDB-0A67-4E2B-B508-37CABA5E8025}">
      <dgm:prSet/>
      <dgm:spPr/>
      <dgm:t>
        <a:bodyPr/>
        <a:lstStyle/>
        <a:p>
          <a:endParaRPr lang="ru-RU" sz="900"/>
        </a:p>
      </dgm:t>
    </dgm:pt>
    <dgm:pt modelId="{CE55F6B7-D90A-4E29-AFC5-2D87D8E4040B}" type="sibTrans" cxnId="{D733FEDB-0A67-4E2B-B508-37CABA5E8025}">
      <dgm:prSet/>
      <dgm:spPr/>
      <dgm:t>
        <a:bodyPr/>
        <a:lstStyle/>
        <a:p>
          <a:endParaRPr lang="ru-RU" sz="900"/>
        </a:p>
      </dgm:t>
    </dgm:pt>
    <dgm:pt modelId="{54BE0221-61E7-4082-A6AE-AF022CCACEEA}">
      <dgm:prSet custT="1"/>
      <dgm:spPr/>
      <dgm:t>
        <a:bodyPr/>
        <a:lstStyle/>
        <a:p>
          <a:r>
            <a:rPr lang="ru-RU" sz="900"/>
            <a:t>Муниципальное казённое учреждение "Управление физической культуры и спорта города Кировска"</a:t>
          </a:r>
        </a:p>
      </dgm:t>
    </dgm:pt>
    <dgm:pt modelId="{66BEF696-9D64-4679-B960-EC8B8B4F807B}" type="parTrans" cxnId="{A5113250-1647-4A1A-AB1B-14619E351D2D}">
      <dgm:prSet/>
      <dgm:spPr/>
      <dgm:t>
        <a:bodyPr/>
        <a:lstStyle/>
        <a:p>
          <a:endParaRPr lang="ru-RU" sz="900"/>
        </a:p>
      </dgm:t>
    </dgm:pt>
    <dgm:pt modelId="{316BD3CC-ACA6-47F3-A51F-CBCD75DF3869}" type="sibTrans" cxnId="{A5113250-1647-4A1A-AB1B-14619E351D2D}">
      <dgm:prSet/>
      <dgm:spPr/>
      <dgm:t>
        <a:bodyPr/>
        <a:lstStyle/>
        <a:p>
          <a:endParaRPr lang="ru-RU" sz="900"/>
        </a:p>
      </dgm:t>
    </dgm:pt>
    <dgm:pt modelId="{19CECC00-126A-45CC-8288-390F118E7BB0}">
      <dgm:prSet custT="1"/>
      <dgm:spPr/>
      <dgm:t>
        <a:bodyPr/>
        <a:lstStyle/>
        <a:p>
          <a:r>
            <a:rPr lang="ru-RU" sz="900"/>
            <a:t>Муниципальное казенное учреждение "Управление образования города Кировска"</a:t>
          </a:r>
        </a:p>
      </dgm:t>
    </dgm:pt>
    <dgm:pt modelId="{A6D5C46D-4277-491B-A164-075997D3CE91}" type="parTrans" cxnId="{E2BDE45E-0A46-46A9-BE5E-C48B73F9172B}">
      <dgm:prSet/>
      <dgm:spPr/>
      <dgm:t>
        <a:bodyPr/>
        <a:lstStyle/>
        <a:p>
          <a:endParaRPr lang="ru-RU" sz="900"/>
        </a:p>
      </dgm:t>
    </dgm:pt>
    <dgm:pt modelId="{53058158-39D9-413C-AF3E-B415A222B758}" type="sibTrans" cxnId="{E2BDE45E-0A46-46A9-BE5E-C48B73F9172B}">
      <dgm:prSet/>
      <dgm:spPr/>
      <dgm:t>
        <a:bodyPr/>
        <a:lstStyle/>
        <a:p>
          <a:endParaRPr lang="ru-RU" sz="900"/>
        </a:p>
      </dgm:t>
    </dgm:pt>
    <dgm:pt modelId="{4F0CCEDA-2937-4EC9-A072-2A07A250F0BD}">
      <dgm:prSet custT="1"/>
      <dgm:spPr/>
      <dgm:t>
        <a:bodyPr/>
        <a:lstStyle/>
        <a:p>
          <a:r>
            <a:rPr lang="ru-RU" sz="900"/>
            <a:t>Муниципальное казённое учреждение  "Управление культуры города Кировска"</a:t>
          </a:r>
        </a:p>
      </dgm:t>
    </dgm:pt>
    <dgm:pt modelId="{C4A3A00A-99F2-4DB5-9686-F00593834192}" type="parTrans" cxnId="{E2BB28FE-1216-4485-BE61-E9EC1398FE58}">
      <dgm:prSet/>
      <dgm:spPr/>
      <dgm:t>
        <a:bodyPr/>
        <a:lstStyle/>
        <a:p>
          <a:endParaRPr lang="ru-RU" sz="900"/>
        </a:p>
      </dgm:t>
    </dgm:pt>
    <dgm:pt modelId="{CACC1486-C653-480D-9AF0-72C0A16455A6}" type="sibTrans" cxnId="{E2BB28FE-1216-4485-BE61-E9EC1398FE58}">
      <dgm:prSet/>
      <dgm:spPr/>
      <dgm:t>
        <a:bodyPr/>
        <a:lstStyle/>
        <a:p>
          <a:endParaRPr lang="ru-RU" sz="900"/>
        </a:p>
      </dgm:t>
    </dgm:pt>
    <dgm:pt modelId="{84D0FCAF-A4C9-476D-9C0E-744A407AF74C}" type="pres">
      <dgm:prSet presAssocID="{38BED1ED-649A-4814-8B49-D80AB0FBBD4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90861B7-BE6A-4244-80B1-0E5365AD544E}" type="pres">
      <dgm:prSet presAssocID="{9910773D-9736-4AB9-AF67-3414CAB28625}" presName="root" presStyleCnt="0"/>
      <dgm:spPr/>
    </dgm:pt>
    <dgm:pt modelId="{B41BB941-F824-49DC-8625-559C902EB78E}" type="pres">
      <dgm:prSet presAssocID="{9910773D-9736-4AB9-AF67-3414CAB28625}" presName="rootComposite" presStyleCnt="0"/>
      <dgm:spPr/>
    </dgm:pt>
    <dgm:pt modelId="{5BD3C1A8-1FCF-41AF-BB04-0AE32D532F7E}" type="pres">
      <dgm:prSet presAssocID="{9910773D-9736-4AB9-AF67-3414CAB28625}" presName="rootText" presStyleLbl="node1" presStyleIdx="0" presStyleCnt="4" custScaleX="102416" custScaleY="128711" custLinFactNeighborX="4930" custLinFactNeighborY="4523"/>
      <dgm:spPr/>
      <dgm:t>
        <a:bodyPr/>
        <a:lstStyle/>
        <a:p>
          <a:endParaRPr lang="ru-RU"/>
        </a:p>
      </dgm:t>
    </dgm:pt>
    <dgm:pt modelId="{32FB3223-ACCF-482C-8561-07D907D4822C}" type="pres">
      <dgm:prSet presAssocID="{9910773D-9736-4AB9-AF67-3414CAB28625}" presName="rootConnector" presStyleLbl="node1" presStyleIdx="0" presStyleCnt="4"/>
      <dgm:spPr/>
      <dgm:t>
        <a:bodyPr/>
        <a:lstStyle/>
        <a:p>
          <a:endParaRPr lang="ru-RU"/>
        </a:p>
      </dgm:t>
    </dgm:pt>
    <dgm:pt modelId="{3088FAFA-E70C-48F0-9E8B-C019F8C3A637}" type="pres">
      <dgm:prSet presAssocID="{9910773D-9736-4AB9-AF67-3414CAB28625}" presName="childShape" presStyleCnt="0"/>
      <dgm:spPr/>
    </dgm:pt>
    <dgm:pt modelId="{B75D1F38-668D-467B-9931-21C8F21F1D04}" type="pres">
      <dgm:prSet presAssocID="{667147FD-B5AC-465A-AE4A-0DAA6A0C8C9F}" presName="root" presStyleCnt="0"/>
      <dgm:spPr/>
    </dgm:pt>
    <dgm:pt modelId="{C7BA33B3-DDAA-4E12-A26F-B56E8C3ADDB4}" type="pres">
      <dgm:prSet presAssocID="{667147FD-B5AC-465A-AE4A-0DAA6A0C8C9F}" presName="rootComposite" presStyleCnt="0"/>
      <dgm:spPr/>
    </dgm:pt>
    <dgm:pt modelId="{815AED2C-D733-46CA-A18B-E514B18DAAED}" type="pres">
      <dgm:prSet presAssocID="{667147FD-B5AC-465A-AE4A-0DAA6A0C8C9F}" presName="rootText" presStyleLbl="node1" presStyleIdx="1" presStyleCnt="4" custScaleY="134417" custLinFactX="100000" custLinFactNeighborX="123932" custLinFactNeighborY="5610"/>
      <dgm:spPr/>
      <dgm:t>
        <a:bodyPr/>
        <a:lstStyle/>
        <a:p>
          <a:endParaRPr lang="ru-RU"/>
        </a:p>
      </dgm:t>
    </dgm:pt>
    <dgm:pt modelId="{7DFAA19B-2170-4ECB-8279-F4DB518F31F6}" type="pres">
      <dgm:prSet presAssocID="{667147FD-B5AC-465A-AE4A-0DAA6A0C8C9F}" presName="rootConnector" presStyleLbl="node1" presStyleIdx="1" presStyleCnt="4"/>
      <dgm:spPr/>
      <dgm:t>
        <a:bodyPr/>
        <a:lstStyle/>
        <a:p>
          <a:endParaRPr lang="ru-RU"/>
        </a:p>
      </dgm:t>
    </dgm:pt>
    <dgm:pt modelId="{C6EB0947-A193-42B7-B4AB-AFE13DAD742C}" type="pres">
      <dgm:prSet presAssocID="{667147FD-B5AC-465A-AE4A-0DAA6A0C8C9F}" presName="childShape" presStyleCnt="0"/>
      <dgm:spPr/>
    </dgm:pt>
    <dgm:pt modelId="{3B3D0CA3-3CA7-4DB7-A6FB-9316DBF2CCCA}" type="pres">
      <dgm:prSet presAssocID="{18B623E6-5FF7-4123-8CCF-4733EE0DA5DA}" presName="Name13" presStyleLbl="parChTrans1D2" presStyleIdx="0" presStyleCnt="5"/>
      <dgm:spPr/>
      <dgm:t>
        <a:bodyPr/>
        <a:lstStyle/>
        <a:p>
          <a:endParaRPr lang="ru-RU"/>
        </a:p>
      </dgm:t>
    </dgm:pt>
    <dgm:pt modelId="{69164938-F36C-447D-933A-D0BC569FA0B5}" type="pres">
      <dgm:prSet presAssocID="{2A8B0101-A682-4876-9894-27E98522B048}" presName="childText" presStyleLbl="bgAcc1" presStyleIdx="0" presStyleCnt="5" custScaleX="152041" custScaleY="108108" custLinFactX="100000" custLinFactNeighborX="188474" custLinFactNeighborY="9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F069F9-5AA0-40C4-8BCF-D9F6622659CD}" type="pres">
      <dgm:prSet presAssocID="{A6D5C46D-4277-491B-A164-075997D3CE91}" presName="Name13" presStyleLbl="parChTrans1D2" presStyleIdx="1" presStyleCnt="5"/>
      <dgm:spPr/>
      <dgm:t>
        <a:bodyPr/>
        <a:lstStyle/>
        <a:p>
          <a:endParaRPr lang="ru-RU"/>
        </a:p>
      </dgm:t>
    </dgm:pt>
    <dgm:pt modelId="{AC5FAE13-B568-4963-9588-5D9B687F0860}" type="pres">
      <dgm:prSet presAssocID="{19CECC00-126A-45CC-8288-390F118E7BB0}" presName="childText" presStyleLbl="bgAcc1" presStyleIdx="1" presStyleCnt="5" custScaleX="125867" custLinFactX="100000" custLinFactNeighborX="193458" custLinFactNeighborY="-74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E246DE-538E-4E7E-9AB0-7D4115D11130}" type="pres">
      <dgm:prSet presAssocID="{66BEF696-9D64-4679-B960-EC8B8B4F807B}" presName="Name13" presStyleLbl="parChTrans1D2" presStyleIdx="2" presStyleCnt="5"/>
      <dgm:spPr/>
      <dgm:t>
        <a:bodyPr/>
        <a:lstStyle/>
        <a:p>
          <a:endParaRPr lang="ru-RU"/>
        </a:p>
      </dgm:t>
    </dgm:pt>
    <dgm:pt modelId="{5408589A-E1FF-4EAE-B62F-F43DD71F0F2E}" type="pres">
      <dgm:prSet presAssocID="{54BE0221-61E7-4082-A6AE-AF022CCACEEA}" presName="childText" presStyleLbl="bgAcc1" presStyleIdx="2" presStyleCnt="5" custScaleX="122278" custLinFactX="100000" custLinFactNeighborX="197047" custLinFactNeighborY="-118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6BB912-1F9F-463B-AE6A-CFCE9BEB55EF}" type="pres">
      <dgm:prSet presAssocID="{4AA3EE4D-FB98-4C4C-AB89-9AF193E9F076}" presName="Name13" presStyleLbl="parChTrans1D2" presStyleIdx="3" presStyleCnt="5"/>
      <dgm:spPr/>
      <dgm:t>
        <a:bodyPr/>
        <a:lstStyle/>
        <a:p>
          <a:endParaRPr lang="ru-RU"/>
        </a:p>
      </dgm:t>
    </dgm:pt>
    <dgm:pt modelId="{E360A997-2A97-4B10-BD29-DF69FB621B8D}" type="pres">
      <dgm:prSet presAssocID="{970F6CCE-C2FF-49EE-A382-BC091EA8C337}" presName="childText" presStyleLbl="bgAcc1" presStyleIdx="3" presStyleCnt="5" custScaleX="124072" custLinFactX="100000" custLinFactNeighborX="195253" custLinFactNeighborY="-81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C5B50C-85A9-48BB-9B7D-E649357B01AB}" type="pres">
      <dgm:prSet presAssocID="{C4A3A00A-99F2-4DB5-9686-F00593834192}" presName="Name13" presStyleLbl="parChTrans1D2" presStyleIdx="4" presStyleCnt="5"/>
      <dgm:spPr/>
      <dgm:t>
        <a:bodyPr/>
        <a:lstStyle/>
        <a:p>
          <a:endParaRPr lang="ru-RU"/>
        </a:p>
      </dgm:t>
    </dgm:pt>
    <dgm:pt modelId="{5A038740-D7BD-4010-B115-E590AADF5BAE}" type="pres">
      <dgm:prSet presAssocID="{4F0CCEDA-2937-4EC9-A072-2A07A250F0BD}" presName="childText" presStyleLbl="bgAcc1" presStyleIdx="4" presStyleCnt="5" custScaleX="125867" custLinFactX="100000" custLinFactNeighborX="193458" custLinFactNeighborY="-84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E81999-541F-483C-AE61-39D0B6709392}" type="pres">
      <dgm:prSet presAssocID="{24D5343D-28CB-4195-8CD7-9B5F5FA0331E}" presName="root" presStyleCnt="0"/>
      <dgm:spPr/>
    </dgm:pt>
    <dgm:pt modelId="{83F45779-E716-4756-9865-6FC834DBDEEB}" type="pres">
      <dgm:prSet presAssocID="{24D5343D-28CB-4195-8CD7-9B5F5FA0331E}" presName="rootComposite" presStyleCnt="0"/>
      <dgm:spPr/>
    </dgm:pt>
    <dgm:pt modelId="{5AB195D4-AE0C-40B4-958E-58A40EAFE1CC}" type="pres">
      <dgm:prSet presAssocID="{24D5343D-28CB-4195-8CD7-9B5F5FA0331E}" presName="rootText" presStyleLbl="node1" presStyleIdx="2" presStyleCnt="4" custScaleY="129691" custLinFactX="-33380" custLinFactNeighborX="-100000" custLinFactNeighborY="3192"/>
      <dgm:spPr/>
      <dgm:t>
        <a:bodyPr/>
        <a:lstStyle/>
        <a:p>
          <a:endParaRPr lang="ru-RU"/>
        </a:p>
      </dgm:t>
    </dgm:pt>
    <dgm:pt modelId="{866F2249-2DEE-4067-AA41-1555D65FA515}" type="pres">
      <dgm:prSet presAssocID="{24D5343D-28CB-4195-8CD7-9B5F5FA0331E}" presName="rootConnector" presStyleLbl="node1" presStyleIdx="2" presStyleCnt="4"/>
      <dgm:spPr/>
      <dgm:t>
        <a:bodyPr/>
        <a:lstStyle/>
        <a:p>
          <a:endParaRPr lang="ru-RU"/>
        </a:p>
      </dgm:t>
    </dgm:pt>
    <dgm:pt modelId="{B4047BAF-5A95-46AD-92AD-1B649641C555}" type="pres">
      <dgm:prSet presAssocID="{24D5343D-28CB-4195-8CD7-9B5F5FA0331E}" presName="childShape" presStyleCnt="0"/>
      <dgm:spPr/>
    </dgm:pt>
    <dgm:pt modelId="{251CD242-A8B3-46AC-A680-19D1CC7DFA03}" type="pres">
      <dgm:prSet presAssocID="{90C629A7-4DBF-4864-8366-5F90F4AC19D2}" presName="root" presStyleCnt="0"/>
      <dgm:spPr/>
    </dgm:pt>
    <dgm:pt modelId="{77FBC880-3CCC-4AAB-A2FF-43AB85198527}" type="pres">
      <dgm:prSet presAssocID="{90C629A7-4DBF-4864-8366-5F90F4AC19D2}" presName="rootComposite" presStyleCnt="0"/>
      <dgm:spPr/>
    </dgm:pt>
    <dgm:pt modelId="{7A634E44-BD1B-4C40-BF8E-5BC87EBD13C3}" type="pres">
      <dgm:prSet presAssocID="{90C629A7-4DBF-4864-8366-5F90F4AC19D2}" presName="rootText" presStyleLbl="node1" presStyleIdx="3" presStyleCnt="4" custScaleY="128711" custLinFactX="-40452" custLinFactNeighborX="-100000" custLinFactNeighborY="4523"/>
      <dgm:spPr/>
      <dgm:t>
        <a:bodyPr/>
        <a:lstStyle/>
        <a:p>
          <a:endParaRPr lang="ru-RU"/>
        </a:p>
      </dgm:t>
    </dgm:pt>
    <dgm:pt modelId="{4041764B-0CF7-4C38-A39F-2E0EDD587A6F}" type="pres">
      <dgm:prSet presAssocID="{90C629A7-4DBF-4864-8366-5F90F4AC19D2}" presName="rootConnector" presStyleLbl="node1" presStyleIdx="3" presStyleCnt="4"/>
      <dgm:spPr/>
      <dgm:t>
        <a:bodyPr/>
        <a:lstStyle/>
        <a:p>
          <a:endParaRPr lang="ru-RU"/>
        </a:p>
      </dgm:t>
    </dgm:pt>
    <dgm:pt modelId="{E1EF7F7E-8C9E-4DCB-9C84-2AD28EDD427A}" type="pres">
      <dgm:prSet presAssocID="{90C629A7-4DBF-4864-8366-5F90F4AC19D2}" presName="childShape" presStyleCnt="0"/>
      <dgm:spPr/>
    </dgm:pt>
  </dgm:ptLst>
  <dgm:cxnLst>
    <dgm:cxn modelId="{E6E2075F-5838-4E67-9DC7-275A6BE0189B}" type="presOf" srcId="{9910773D-9736-4AB9-AF67-3414CAB28625}" destId="{32FB3223-ACCF-482C-8561-07D907D4822C}" srcOrd="1" destOrd="0" presId="urn:microsoft.com/office/officeart/2005/8/layout/hierarchy3"/>
    <dgm:cxn modelId="{E2BDE45E-0A46-46A9-BE5E-C48B73F9172B}" srcId="{667147FD-B5AC-465A-AE4A-0DAA6A0C8C9F}" destId="{19CECC00-126A-45CC-8288-390F118E7BB0}" srcOrd="1" destOrd="0" parTransId="{A6D5C46D-4277-491B-A164-075997D3CE91}" sibTransId="{53058158-39D9-413C-AF3E-B415A222B758}"/>
    <dgm:cxn modelId="{4835DFD2-8010-4992-BD58-FFC460FDB728}" type="presOf" srcId="{4AA3EE4D-FB98-4C4C-AB89-9AF193E9F076}" destId="{E16BB912-1F9F-463B-AE6A-CFCE9BEB55EF}" srcOrd="0" destOrd="0" presId="urn:microsoft.com/office/officeart/2005/8/layout/hierarchy3"/>
    <dgm:cxn modelId="{7B4ABF38-9F42-4979-A61C-6197F0BF57ED}" type="presOf" srcId="{54BE0221-61E7-4082-A6AE-AF022CCACEEA}" destId="{5408589A-E1FF-4EAE-B62F-F43DD71F0F2E}" srcOrd="0" destOrd="0" presId="urn:microsoft.com/office/officeart/2005/8/layout/hierarchy3"/>
    <dgm:cxn modelId="{DEEBB6BB-2240-43CB-A46D-F17008BC196A}" type="presOf" srcId="{18B623E6-5FF7-4123-8CCF-4733EE0DA5DA}" destId="{3B3D0CA3-3CA7-4DB7-A6FB-9316DBF2CCCA}" srcOrd="0" destOrd="0" presId="urn:microsoft.com/office/officeart/2005/8/layout/hierarchy3"/>
    <dgm:cxn modelId="{55B312A2-4DE6-4AF6-A134-B272C52306C1}" type="presOf" srcId="{970F6CCE-C2FF-49EE-A382-BC091EA8C337}" destId="{E360A997-2A97-4B10-BD29-DF69FB621B8D}" srcOrd="0" destOrd="0" presId="urn:microsoft.com/office/officeart/2005/8/layout/hierarchy3"/>
    <dgm:cxn modelId="{8EF394A3-DBBB-46A1-9FC0-FF076C1DBC68}" type="presOf" srcId="{9910773D-9736-4AB9-AF67-3414CAB28625}" destId="{5BD3C1A8-1FCF-41AF-BB04-0AE32D532F7E}" srcOrd="0" destOrd="0" presId="urn:microsoft.com/office/officeart/2005/8/layout/hierarchy3"/>
    <dgm:cxn modelId="{E0738A7F-B1CB-4575-88BA-59C093873DAF}" type="presOf" srcId="{A6D5C46D-4277-491B-A164-075997D3CE91}" destId="{ABF069F9-5AA0-40C4-8BCF-D9F6622659CD}" srcOrd="0" destOrd="0" presId="urn:microsoft.com/office/officeart/2005/8/layout/hierarchy3"/>
    <dgm:cxn modelId="{3C1803AD-BC0F-4074-8548-E431D77B28A7}" type="presOf" srcId="{667147FD-B5AC-465A-AE4A-0DAA6A0C8C9F}" destId="{7DFAA19B-2170-4ECB-8279-F4DB518F31F6}" srcOrd="1" destOrd="0" presId="urn:microsoft.com/office/officeart/2005/8/layout/hierarchy3"/>
    <dgm:cxn modelId="{0E0556FE-5052-4E51-812E-88D90F50BCAE}" type="presOf" srcId="{24D5343D-28CB-4195-8CD7-9B5F5FA0331E}" destId="{866F2249-2DEE-4067-AA41-1555D65FA515}" srcOrd="1" destOrd="0" presId="urn:microsoft.com/office/officeart/2005/8/layout/hierarchy3"/>
    <dgm:cxn modelId="{E2BB28FE-1216-4485-BE61-E9EC1398FE58}" srcId="{667147FD-B5AC-465A-AE4A-0DAA6A0C8C9F}" destId="{4F0CCEDA-2937-4EC9-A072-2A07A250F0BD}" srcOrd="4" destOrd="0" parTransId="{C4A3A00A-99F2-4DB5-9686-F00593834192}" sibTransId="{CACC1486-C653-480D-9AF0-72C0A16455A6}"/>
    <dgm:cxn modelId="{2A4D15DA-8A4D-498F-974B-C968370D402D}" srcId="{38BED1ED-649A-4814-8B49-D80AB0FBBD4C}" destId="{9910773D-9736-4AB9-AF67-3414CAB28625}" srcOrd="0" destOrd="0" parTransId="{D67C9FFB-89D9-4FE3-8D85-D31DB91C3D95}" sibTransId="{940F4084-613A-40FF-91D7-9E10DB28FB7C}"/>
    <dgm:cxn modelId="{F84A4976-339A-4A28-BBC1-3F8EF89D33D4}" type="presOf" srcId="{667147FD-B5AC-465A-AE4A-0DAA6A0C8C9F}" destId="{815AED2C-D733-46CA-A18B-E514B18DAAED}" srcOrd="0" destOrd="0" presId="urn:microsoft.com/office/officeart/2005/8/layout/hierarchy3"/>
    <dgm:cxn modelId="{93A91B48-BE72-41E3-9637-E192D276B74A}" type="presOf" srcId="{38BED1ED-649A-4814-8B49-D80AB0FBBD4C}" destId="{84D0FCAF-A4C9-476D-9C0E-744A407AF74C}" srcOrd="0" destOrd="0" presId="urn:microsoft.com/office/officeart/2005/8/layout/hierarchy3"/>
    <dgm:cxn modelId="{1BE4B1C1-630B-452A-895A-157B8F2AEDE1}" type="presOf" srcId="{66BEF696-9D64-4679-B960-EC8B8B4F807B}" destId="{FFE246DE-538E-4E7E-9AB0-7D4115D11130}" srcOrd="0" destOrd="0" presId="urn:microsoft.com/office/officeart/2005/8/layout/hierarchy3"/>
    <dgm:cxn modelId="{1DACA69A-7725-41D4-AC56-CDCD4A15D34E}" type="presOf" srcId="{2A8B0101-A682-4876-9894-27E98522B048}" destId="{69164938-F36C-447D-933A-D0BC569FA0B5}" srcOrd="0" destOrd="0" presId="urn:microsoft.com/office/officeart/2005/8/layout/hierarchy3"/>
    <dgm:cxn modelId="{4B48B76D-ED73-47B5-BFAD-6F80C9716DF6}" srcId="{667147FD-B5AC-465A-AE4A-0DAA6A0C8C9F}" destId="{2A8B0101-A682-4876-9894-27E98522B048}" srcOrd="0" destOrd="0" parTransId="{18B623E6-5FF7-4123-8CCF-4733EE0DA5DA}" sibTransId="{28E49211-2FBE-4023-8453-76A88AE12289}"/>
    <dgm:cxn modelId="{60632721-C3AC-4489-9712-46F15AFE2F61}" srcId="{38BED1ED-649A-4814-8B49-D80AB0FBBD4C}" destId="{90C629A7-4DBF-4864-8366-5F90F4AC19D2}" srcOrd="3" destOrd="0" parTransId="{5E0752EC-FA41-4BF6-81A3-FF3F5A622B04}" sibTransId="{6D922A9B-2F00-4E3D-8751-FE3B0C91359A}"/>
    <dgm:cxn modelId="{D733FEDB-0A67-4E2B-B508-37CABA5E8025}" srcId="{667147FD-B5AC-465A-AE4A-0DAA6A0C8C9F}" destId="{970F6CCE-C2FF-49EE-A382-BC091EA8C337}" srcOrd="3" destOrd="0" parTransId="{4AA3EE4D-FB98-4C4C-AB89-9AF193E9F076}" sibTransId="{CE55F6B7-D90A-4E29-AFC5-2D87D8E4040B}"/>
    <dgm:cxn modelId="{741F1002-6E40-4DBE-91F2-FF2BA310BC2D}" srcId="{38BED1ED-649A-4814-8B49-D80AB0FBBD4C}" destId="{667147FD-B5AC-465A-AE4A-0DAA6A0C8C9F}" srcOrd="1" destOrd="0" parTransId="{828CE376-D6A7-4497-9BF5-76AF11982948}" sibTransId="{9AD902B6-1500-4D38-912A-89B961011632}"/>
    <dgm:cxn modelId="{F5E1179D-D310-466D-AE4A-38D630C09F70}" type="presOf" srcId="{4F0CCEDA-2937-4EC9-A072-2A07A250F0BD}" destId="{5A038740-D7BD-4010-B115-E590AADF5BAE}" srcOrd="0" destOrd="0" presId="urn:microsoft.com/office/officeart/2005/8/layout/hierarchy3"/>
    <dgm:cxn modelId="{C724C566-37DA-4557-B50D-4CF990EE0390}" srcId="{38BED1ED-649A-4814-8B49-D80AB0FBBD4C}" destId="{24D5343D-28CB-4195-8CD7-9B5F5FA0331E}" srcOrd="2" destOrd="0" parTransId="{8A5D48D5-6511-46D3-92A3-7962D385BA63}" sibTransId="{38AD89A2-5DA3-483A-A8E8-C61A7E4AF045}"/>
    <dgm:cxn modelId="{85E9CC38-5D59-4590-9A43-47E64C29E5BA}" type="presOf" srcId="{24D5343D-28CB-4195-8CD7-9B5F5FA0331E}" destId="{5AB195D4-AE0C-40B4-958E-58A40EAFE1CC}" srcOrd="0" destOrd="0" presId="urn:microsoft.com/office/officeart/2005/8/layout/hierarchy3"/>
    <dgm:cxn modelId="{CB21741B-1BF4-4E0E-ABC7-D439C8B2C1E2}" type="presOf" srcId="{90C629A7-4DBF-4864-8366-5F90F4AC19D2}" destId="{7A634E44-BD1B-4C40-BF8E-5BC87EBD13C3}" srcOrd="0" destOrd="0" presId="urn:microsoft.com/office/officeart/2005/8/layout/hierarchy3"/>
    <dgm:cxn modelId="{EED5853F-8D59-4856-B9AB-285692AD2061}" type="presOf" srcId="{90C629A7-4DBF-4864-8366-5F90F4AC19D2}" destId="{4041764B-0CF7-4C38-A39F-2E0EDD587A6F}" srcOrd="1" destOrd="0" presId="urn:microsoft.com/office/officeart/2005/8/layout/hierarchy3"/>
    <dgm:cxn modelId="{A87DB76E-A9AE-4EB9-A2FF-787DAE1A661B}" type="presOf" srcId="{C4A3A00A-99F2-4DB5-9686-F00593834192}" destId="{8CC5B50C-85A9-48BB-9B7D-E649357B01AB}" srcOrd="0" destOrd="0" presId="urn:microsoft.com/office/officeart/2005/8/layout/hierarchy3"/>
    <dgm:cxn modelId="{A5113250-1647-4A1A-AB1B-14619E351D2D}" srcId="{667147FD-B5AC-465A-AE4A-0DAA6A0C8C9F}" destId="{54BE0221-61E7-4082-A6AE-AF022CCACEEA}" srcOrd="2" destOrd="0" parTransId="{66BEF696-9D64-4679-B960-EC8B8B4F807B}" sibTransId="{316BD3CC-ACA6-47F3-A51F-CBCD75DF3869}"/>
    <dgm:cxn modelId="{04928737-71C6-4842-B3A9-61EB273C863C}" type="presOf" srcId="{19CECC00-126A-45CC-8288-390F118E7BB0}" destId="{AC5FAE13-B568-4963-9588-5D9B687F0860}" srcOrd="0" destOrd="0" presId="urn:microsoft.com/office/officeart/2005/8/layout/hierarchy3"/>
    <dgm:cxn modelId="{8F8A5798-ED21-4373-AA52-6F584EB43FFB}" type="presParOf" srcId="{84D0FCAF-A4C9-476D-9C0E-744A407AF74C}" destId="{390861B7-BE6A-4244-80B1-0E5365AD544E}" srcOrd="0" destOrd="0" presId="urn:microsoft.com/office/officeart/2005/8/layout/hierarchy3"/>
    <dgm:cxn modelId="{56C25A42-E6BE-4E4E-8302-0870240B5DEB}" type="presParOf" srcId="{390861B7-BE6A-4244-80B1-0E5365AD544E}" destId="{B41BB941-F824-49DC-8625-559C902EB78E}" srcOrd="0" destOrd="0" presId="urn:microsoft.com/office/officeart/2005/8/layout/hierarchy3"/>
    <dgm:cxn modelId="{EAECB652-0562-4D95-ADD9-1553B596B743}" type="presParOf" srcId="{B41BB941-F824-49DC-8625-559C902EB78E}" destId="{5BD3C1A8-1FCF-41AF-BB04-0AE32D532F7E}" srcOrd="0" destOrd="0" presId="urn:microsoft.com/office/officeart/2005/8/layout/hierarchy3"/>
    <dgm:cxn modelId="{542F4C20-83F0-44A5-8C3B-3BB50901D753}" type="presParOf" srcId="{B41BB941-F824-49DC-8625-559C902EB78E}" destId="{32FB3223-ACCF-482C-8561-07D907D4822C}" srcOrd="1" destOrd="0" presId="urn:microsoft.com/office/officeart/2005/8/layout/hierarchy3"/>
    <dgm:cxn modelId="{8D1CF110-CF3C-4D35-901F-FC360FB74025}" type="presParOf" srcId="{390861B7-BE6A-4244-80B1-0E5365AD544E}" destId="{3088FAFA-E70C-48F0-9E8B-C019F8C3A637}" srcOrd="1" destOrd="0" presId="urn:microsoft.com/office/officeart/2005/8/layout/hierarchy3"/>
    <dgm:cxn modelId="{2962F378-35D8-4FE4-AE6A-A171C8E2ADB2}" type="presParOf" srcId="{84D0FCAF-A4C9-476D-9C0E-744A407AF74C}" destId="{B75D1F38-668D-467B-9931-21C8F21F1D04}" srcOrd="1" destOrd="0" presId="urn:microsoft.com/office/officeart/2005/8/layout/hierarchy3"/>
    <dgm:cxn modelId="{44CE0288-ED41-4A13-A2D3-39ABE3EF3FDC}" type="presParOf" srcId="{B75D1F38-668D-467B-9931-21C8F21F1D04}" destId="{C7BA33B3-DDAA-4E12-A26F-B56E8C3ADDB4}" srcOrd="0" destOrd="0" presId="urn:microsoft.com/office/officeart/2005/8/layout/hierarchy3"/>
    <dgm:cxn modelId="{B45627B6-A94A-4739-A536-CA477FB8FE34}" type="presParOf" srcId="{C7BA33B3-DDAA-4E12-A26F-B56E8C3ADDB4}" destId="{815AED2C-D733-46CA-A18B-E514B18DAAED}" srcOrd="0" destOrd="0" presId="urn:microsoft.com/office/officeart/2005/8/layout/hierarchy3"/>
    <dgm:cxn modelId="{212B1816-963C-4C90-A182-950F9D703E38}" type="presParOf" srcId="{C7BA33B3-DDAA-4E12-A26F-B56E8C3ADDB4}" destId="{7DFAA19B-2170-4ECB-8279-F4DB518F31F6}" srcOrd="1" destOrd="0" presId="urn:microsoft.com/office/officeart/2005/8/layout/hierarchy3"/>
    <dgm:cxn modelId="{273C9385-1031-4A4F-BFC7-1E282FFB17E5}" type="presParOf" srcId="{B75D1F38-668D-467B-9931-21C8F21F1D04}" destId="{C6EB0947-A193-42B7-B4AB-AFE13DAD742C}" srcOrd="1" destOrd="0" presId="urn:microsoft.com/office/officeart/2005/8/layout/hierarchy3"/>
    <dgm:cxn modelId="{18606C59-19C0-446F-95DF-E33316D8C10C}" type="presParOf" srcId="{C6EB0947-A193-42B7-B4AB-AFE13DAD742C}" destId="{3B3D0CA3-3CA7-4DB7-A6FB-9316DBF2CCCA}" srcOrd="0" destOrd="0" presId="urn:microsoft.com/office/officeart/2005/8/layout/hierarchy3"/>
    <dgm:cxn modelId="{5893047A-4DA3-406F-B687-F7C9FB54FD2B}" type="presParOf" srcId="{C6EB0947-A193-42B7-B4AB-AFE13DAD742C}" destId="{69164938-F36C-447D-933A-D0BC569FA0B5}" srcOrd="1" destOrd="0" presId="urn:microsoft.com/office/officeart/2005/8/layout/hierarchy3"/>
    <dgm:cxn modelId="{B975DCF9-E18D-42D9-A1B3-CBCF363D7D04}" type="presParOf" srcId="{C6EB0947-A193-42B7-B4AB-AFE13DAD742C}" destId="{ABF069F9-5AA0-40C4-8BCF-D9F6622659CD}" srcOrd="2" destOrd="0" presId="urn:microsoft.com/office/officeart/2005/8/layout/hierarchy3"/>
    <dgm:cxn modelId="{DC7847CB-D129-4B09-A269-9504C74A4C7D}" type="presParOf" srcId="{C6EB0947-A193-42B7-B4AB-AFE13DAD742C}" destId="{AC5FAE13-B568-4963-9588-5D9B687F0860}" srcOrd="3" destOrd="0" presId="urn:microsoft.com/office/officeart/2005/8/layout/hierarchy3"/>
    <dgm:cxn modelId="{35010A89-AC5F-4C25-8884-0763D6527AFA}" type="presParOf" srcId="{C6EB0947-A193-42B7-B4AB-AFE13DAD742C}" destId="{FFE246DE-538E-4E7E-9AB0-7D4115D11130}" srcOrd="4" destOrd="0" presId="urn:microsoft.com/office/officeart/2005/8/layout/hierarchy3"/>
    <dgm:cxn modelId="{B05D44A4-6511-404C-971D-BE63A86B16F8}" type="presParOf" srcId="{C6EB0947-A193-42B7-B4AB-AFE13DAD742C}" destId="{5408589A-E1FF-4EAE-B62F-F43DD71F0F2E}" srcOrd="5" destOrd="0" presId="urn:microsoft.com/office/officeart/2005/8/layout/hierarchy3"/>
    <dgm:cxn modelId="{FC41AA7E-69FB-4D47-A881-2738C28CD1E5}" type="presParOf" srcId="{C6EB0947-A193-42B7-B4AB-AFE13DAD742C}" destId="{E16BB912-1F9F-463B-AE6A-CFCE9BEB55EF}" srcOrd="6" destOrd="0" presId="urn:microsoft.com/office/officeart/2005/8/layout/hierarchy3"/>
    <dgm:cxn modelId="{C929B68A-6C3A-435F-9932-6751C82A09A8}" type="presParOf" srcId="{C6EB0947-A193-42B7-B4AB-AFE13DAD742C}" destId="{E360A997-2A97-4B10-BD29-DF69FB621B8D}" srcOrd="7" destOrd="0" presId="urn:microsoft.com/office/officeart/2005/8/layout/hierarchy3"/>
    <dgm:cxn modelId="{12A013C0-10FD-4BB1-8DA1-5B0D5D78B119}" type="presParOf" srcId="{C6EB0947-A193-42B7-B4AB-AFE13DAD742C}" destId="{8CC5B50C-85A9-48BB-9B7D-E649357B01AB}" srcOrd="8" destOrd="0" presId="urn:microsoft.com/office/officeart/2005/8/layout/hierarchy3"/>
    <dgm:cxn modelId="{39463F54-5E4C-4F0A-9C73-74508C5E02EE}" type="presParOf" srcId="{C6EB0947-A193-42B7-B4AB-AFE13DAD742C}" destId="{5A038740-D7BD-4010-B115-E590AADF5BAE}" srcOrd="9" destOrd="0" presId="urn:microsoft.com/office/officeart/2005/8/layout/hierarchy3"/>
    <dgm:cxn modelId="{85950010-1B65-4FBB-A5B4-C36BCADBEB10}" type="presParOf" srcId="{84D0FCAF-A4C9-476D-9C0E-744A407AF74C}" destId="{CEE81999-541F-483C-AE61-39D0B6709392}" srcOrd="2" destOrd="0" presId="urn:microsoft.com/office/officeart/2005/8/layout/hierarchy3"/>
    <dgm:cxn modelId="{99B6001E-E775-4324-98F3-7DE62EE50BC6}" type="presParOf" srcId="{CEE81999-541F-483C-AE61-39D0B6709392}" destId="{83F45779-E716-4756-9865-6FC834DBDEEB}" srcOrd="0" destOrd="0" presId="urn:microsoft.com/office/officeart/2005/8/layout/hierarchy3"/>
    <dgm:cxn modelId="{2564C535-72BE-4CC7-90EF-72F999E111E5}" type="presParOf" srcId="{83F45779-E716-4756-9865-6FC834DBDEEB}" destId="{5AB195D4-AE0C-40B4-958E-58A40EAFE1CC}" srcOrd="0" destOrd="0" presId="urn:microsoft.com/office/officeart/2005/8/layout/hierarchy3"/>
    <dgm:cxn modelId="{5B7989E3-66C3-47E7-88E2-77DFB999DF26}" type="presParOf" srcId="{83F45779-E716-4756-9865-6FC834DBDEEB}" destId="{866F2249-2DEE-4067-AA41-1555D65FA515}" srcOrd="1" destOrd="0" presId="urn:microsoft.com/office/officeart/2005/8/layout/hierarchy3"/>
    <dgm:cxn modelId="{5A5D4654-F8A0-4C1D-B2C8-C20E033CB22F}" type="presParOf" srcId="{CEE81999-541F-483C-AE61-39D0B6709392}" destId="{B4047BAF-5A95-46AD-92AD-1B649641C555}" srcOrd="1" destOrd="0" presId="urn:microsoft.com/office/officeart/2005/8/layout/hierarchy3"/>
    <dgm:cxn modelId="{78C5E95E-7709-419A-9742-BED99DF45237}" type="presParOf" srcId="{84D0FCAF-A4C9-476D-9C0E-744A407AF74C}" destId="{251CD242-A8B3-46AC-A680-19D1CC7DFA03}" srcOrd="3" destOrd="0" presId="urn:microsoft.com/office/officeart/2005/8/layout/hierarchy3"/>
    <dgm:cxn modelId="{BA6119A9-4FBD-49D9-BB1B-0A7C883F6D10}" type="presParOf" srcId="{251CD242-A8B3-46AC-A680-19D1CC7DFA03}" destId="{77FBC880-3CCC-4AAB-A2FF-43AB85198527}" srcOrd="0" destOrd="0" presId="urn:microsoft.com/office/officeart/2005/8/layout/hierarchy3"/>
    <dgm:cxn modelId="{286F99F3-59A4-4B56-8C0A-8629D2F46FF5}" type="presParOf" srcId="{77FBC880-3CCC-4AAB-A2FF-43AB85198527}" destId="{7A634E44-BD1B-4C40-BF8E-5BC87EBD13C3}" srcOrd="0" destOrd="0" presId="urn:microsoft.com/office/officeart/2005/8/layout/hierarchy3"/>
    <dgm:cxn modelId="{E8E6D252-F577-44A7-9DFF-EE23814BEB86}" type="presParOf" srcId="{77FBC880-3CCC-4AAB-A2FF-43AB85198527}" destId="{4041764B-0CF7-4C38-A39F-2E0EDD587A6F}" srcOrd="1" destOrd="0" presId="urn:microsoft.com/office/officeart/2005/8/layout/hierarchy3"/>
    <dgm:cxn modelId="{E62D6718-53FD-4349-A211-6459C007FF5D}" type="presParOf" srcId="{251CD242-A8B3-46AC-A680-19D1CC7DFA03}" destId="{E1EF7F7E-8C9E-4DCB-9C84-2AD28EDD427A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3C1A8-1FCF-41AF-BB04-0AE32D532F7E}">
      <dsp:nvSpPr>
        <dsp:cNvPr id="0" name=""/>
        <dsp:cNvSpPr/>
      </dsp:nvSpPr>
      <dsp:spPr>
        <a:xfrm>
          <a:off x="312531" y="33475"/>
          <a:ext cx="1440385" cy="9050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/>
            <a:t>Совет депутатов муниципального образования г.Кировск с подведомственной территорией</a:t>
          </a:r>
        </a:p>
      </dsp:txBody>
      <dsp:txXfrm>
        <a:off x="339040" y="59984"/>
        <a:ext cx="1387367" cy="852081"/>
      </dsp:txXfrm>
    </dsp:sp>
    <dsp:sp modelId="{815AED2C-D733-46CA-A18B-E514B18DAAED}">
      <dsp:nvSpPr>
        <dsp:cNvPr id="0" name=""/>
        <dsp:cNvSpPr/>
      </dsp:nvSpPr>
      <dsp:spPr>
        <a:xfrm>
          <a:off x="5184575" y="41119"/>
          <a:ext cx="1406406" cy="9452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/>
            <a:t>Администрация  муниципального образования город Кировск с подведомственной территорией</a:t>
          </a:r>
        </a:p>
      </dsp:txBody>
      <dsp:txXfrm>
        <a:off x="5212260" y="68804"/>
        <a:ext cx="1351036" cy="889854"/>
      </dsp:txXfrm>
    </dsp:sp>
    <dsp:sp modelId="{3B3D0CA3-3CA7-4DB7-A6FB-9316DBF2CCCA}">
      <dsp:nvSpPr>
        <dsp:cNvPr id="0" name=""/>
        <dsp:cNvSpPr/>
      </dsp:nvSpPr>
      <dsp:spPr>
        <a:xfrm>
          <a:off x="5325216" y="986344"/>
          <a:ext cx="164932" cy="523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3197"/>
              </a:lnTo>
              <a:lnTo>
                <a:pt x="164932" y="5231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164938-F36C-447D-933A-D0BC569FA0B5}">
      <dsp:nvSpPr>
        <dsp:cNvPr id="0" name=""/>
        <dsp:cNvSpPr/>
      </dsp:nvSpPr>
      <dsp:spPr>
        <a:xfrm>
          <a:off x="5490148" y="1129432"/>
          <a:ext cx="1710651" cy="7602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/>
            <a:t>Муниципальное казённое учреждение "Управление по делам гражданской обороны и чрезвычайным ситуациям города Кировска"</a:t>
          </a:r>
        </a:p>
      </dsp:txBody>
      <dsp:txXfrm>
        <a:off x="5512414" y="1151698"/>
        <a:ext cx="1666119" cy="715686"/>
      </dsp:txXfrm>
    </dsp:sp>
    <dsp:sp modelId="{ABF069F9-5AA0-40C4-8BCF-D9F6622659CD}">
      <dsp:nvSpPr>
        <dsp:cNvPr id="0" name=""/>
        <dsp:cNvSpPr/>
      </dsp:nvSpPr>
      <dsp:spPr>
        <a:xfrm>
          <a:off x="5325216" y="986344"/>
          <a:ext cx="293016" cy="1371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1450"/>
              </a:lnTo>
              <a:lnTo>
                <a:pt x="293016" y="13714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5FAE13-B568-4963-9588-5D9B687F0860}">
      <dsp:nvSpPr>
        <dsp:cNvPr id="0" name=""/>
        <dsp:cNvSpPr/>
      </dsp:nvSpPr>
      <dsp:spPr>
        <a:xfrm>
          <a:off x="5618232" y="2006192"/>
          <a:ext cx="1416161" cy="7032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/>
            <a:t>Муниципальное казенное учреждение "Управление образования города Кировска"</a:t>
          </a:r>
        </a:p>
      </dsp:txBody>
      <dsp:txXfrm>
        <a:off x="5638828" y="2026788"/>
        <a:ext cx="1374969" cy="662011"/>
      </dsp:txXfrm>
    </dsp:sp>
    <dsp:sp modelId="{FFE246DE-538E-4E7E-9AB0-7D4115D11130}">
      <dsp:nvSpPr>
        <dsp:cNvPr id="0" name=""/>
        <dsp:cNvSpPr/>
      </dsp:nvSpPr>
      <dsp:spPr>
        <a:xfrm>
          <a:off x="5325216" y="986344"/>
          <a:ext cx="333397" cy="2219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9702"/>
              </a:lnTo>
              <a:lnTo>
                <a:pt x="333397" y="22197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08589A-E1FF-4EAE-B62F-F43DD71F0F2E}">
      <dsp:nvSpPr>
        <dsp:cNvPr id="0" name=""/>
        <dsp:cNvSpPr/>
      </dsp:nvSpPr>
      <dsp:spPr>
        <a:xfrm>
          <a:off x="5658613" y="2854445"/>
          <a:ext cx="1375780" cy="7032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/>
            <a:t>Муниципальное казённое учреждение "Управление физической культуры и спорта города Кировска"</a:t>
          </a:r>
        </a:p>
      </dsp:txBody>
      <dsp:txXfrm>
        <a:off x="5679209" y="2875041"/>
        <a:ext cx="1334588" cy="662011"/>
      </dsp:txXfrm>
    </dsp:sp>
    <dsp:sp modelId="{E16BB912-1F9F-463B-AE6A-CFCE9BEB55EF}">
      <dsp:nvSpPr>
        <dsp:cNvPr id="0" name=""/>
        <dsp:cNvSpPr/>
      </dsp:nvSpPr>
      <dsp:spPr>
        <a:xfrm>
          <a:off x="5325216" y="986344"/>
          <a:ext cx="313212" cy="31249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4985"/>
              </a:lnTo>
              <a:lnTo>
                <a:pt x="313212" y="31249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60A997-2A97-4B10-BD29-DF69FB621B8D}">
      <dsp:nvSpPr>
        <dsp:cNvPr id="0" name=""/>
        <dsp:cNvSpPr/>
      </dsp:nvSpPr>
      <dsp:spPr>
        <a:xfrm>
          <a:off x="5638428" y="3759728"/>
          <a:ext cx="1395965" cy="7032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/>
            <a:t>Муниципальное казённое учреждение "Управление Кировским городским хозяйством"</a:t>
          </a:r>
        </a:p>
      </dsp:txBody>
      <dsp:txXfrm>
        <a:off x="5659024" y="3780324"/>
        <a:ext cx="1354773" cy="662011"/>
      </dsp:txXfrm>
    </dsp:sp>
    <dsp:sp modelId="{8CC5B50C-85A9-48BB-9B7D-E649357B01AB}">
      <dsp:nvSpPr>
        <dsp:cNvPr id="0" name=""/>
        <dsp:cNvSpPr/>
      </dsp:nvSpPr>
      <dsp:spPr>
        <a:xfrm>
          <a:off x="5325216" y="986344"/>
          <a:ext cx="293016" cy="40017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1746"/>
              </a:lnTo>
              <a:lnTo>
                <a:pt x="293016" y="40017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038740-D7BD-4010-B115-E590AADF5BAE}">
      <dsp:nvSpPr>
        <dsp:cNvPr id="0" name=""/>
        <dsp:cNvSpPr/>
      </dsp:nvSpPr>
      <dsp:spPr>
        <a:xfrm>
          <a:off x="5618232" y="4636488"/>
          <a:ext cx="1416161" cy="7032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/>
            <a:t>Муниципальное казённое учреждение  "Управление культуры города Кировска"</a:t>
          </a:r>
        </a:p>
      </dsp:txBody>
      <dsp:txXfrm>
        <a:off x="5638828" y="4657084"/>
        <a:ext cx="1374969" cy="662011"/>
      </dsp:txXfrm>
    </dsp:sp>
    <dsp:sp modelId="{5AB195D4-AE0C-40B4-958E-58A40EAFE1CC}">
      <dsp:nvSpPr>
        <dsp:cNvPr id="0" name=""/>
        <dsp:cNvSpPr/>
      </dsp:nvSpPr>
      <dsp:spPr>
        <a:xfrm>
          <a:off x="1917325" y="24116"/>
          <a:ext cx="1406406" cy="911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/>
            <a:t>Финансово-экономическое управление администрации города Кировска</a:t>
          </a:r>
        </a:p>
      </dsp:txBody>
      <dsp:txXfrm>
        <a:off x="1944036" y="50827"/>
        <a:ext cx="1352984" cy="858569"/>
      </dsp:txXfrm>
    </dsp:sp>
    <dsp:sp modelId="{7A634E44-BD1B-4C40-BF8E-5BC87EBD13C3}">
      <dsp:nvSpPr>
        <dsp:cNvPr id="0" name=""/>
        <dsp:cNvSpPr/>
      </dsp:nvSpPr>
      <dsp:spPr>
        <a:xfrm>
          <a:off x="3575872" y="33475"/>
          <a:ext cx="1406406" cy="9050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/>
            <a:t>Комитет по управлению муниципальной собственностью администрации города Кировска</a:t>
          </a:r>
        </a:p>
      </dsp:txBody>
      <dsp:txXfrm>
        <a:off x="3602381" y="59984"/>
        <a:ext cx="1353388" cy="852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0.67721</cdr:x>
      <cdr:y>0.06386</cdr:y>
    </cdr:from>
    <cdr:to>
      <cdr:x>0.83256</cdr:x>
      <cdr:y>0.12162</cdr:y>
    </cdr:to>
    <cdr:sp macro="" textlink="">
      <cdr:nvSpPr>
        <cdr:cNvPr id="2" name="TextBox 16"/>
        <cdr:cNvSpPr txBox="1"/>
      </cdr:nvSpPr>
      <cdr:spPr>
        <a:xfrm xmlns:a="http://schemas.openxmlformats.org/drawingml/2006/main">
          <a:off x="5897146" y="340295"/>
          <a:ext cx="1352820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dirty="0" smtClean="0"/>
            <a:t>1 407 520,2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0.04042</cdr:y>
    </cdr:from>
    <cdr:to>
      <cdr:x>0.17321</cdr:x>
      <cdr:y>0.10779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216024"/>
          <a:ext cx="155381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Тыс. рублей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8AFD4-1321-4D37-9C7B-DF9057117F89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134D5-48C8-488E-9ED8-A5BB8BEAB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731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FE1A-2945-410F-A67D-8913989C468C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0B05-1340-4B2F-8D19-7031E55F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430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FE1A-2945-410F-A67D-8913989C468C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0B05-1340-4B2F-8D19-7031E55F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637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FE1A-2945-410F-A67D-8913989C468C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0B05-1340-4B2F-8D19-7031E55F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7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FE1A-2945-410F-A67D-8913989C468C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0B05-1340-4B2F-8D19-7031E55F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686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FE1A-2945-410F-A67D-8913989C468C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0B05-1340-4B2F-8D19-7031E55F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86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FE1A-2945-410F-A67D-8913989C468C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0B05-1340-4B2F-8D19-7031E55F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348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FE1A-2945-410F-A67D-8913989C468C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0B05-1340-4B2F-8D19-7031E55F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899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FE1A-2945-410F-A67D-8913989C468C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0B05-1340-4B2F-8D19-7031E55F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97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FE1A-2945-410F-A67D-8913989C468C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0B05-1340-4B2F-8D19-7031E55F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437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FE1A-2945-410F-A67D-8913989C468C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0B05-1340-4B2F-8D19-7031E55F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787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2FE1A-2945-410F-A67D-8913989C468C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40B05-1340-4B2F-8D19-7031E55F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20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2FE1A-2945-410F-A67D-8913989C468C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40B05-1340-4B2F-8D19-7031E55F38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972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hart" Target="../charts/chart1.xml"/><Relationship Id="rId4" Type="http://schemas.openxmlformats.org/officeDocument/2006/relationships/image" Target="../media/image2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gif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0377" y="1938543"/>
            <a:ext cx="8386697" cy="2959084"/>
          </a:xfrm>
        </p:spPr>
        <p:txBody>
          <a:bodyPr/>
          <a:lstStyle/>
          <a:p>
            <a:pPr algn="just">
              <a:defRPr/>
            </a:pPr>
            <a:r>
              <a:rPr lang="ru-RU" sz="40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Проект бюджета </a:t>
            </a:r>
            <a:r>
              <a:rPr lang="ru-RU" sz="4000" b="1" cap="none" dirty="0">
                <a:latin typeface="Times New Roman" pitchFamily="18" charset="0"/>
                <a:ea typeface="+mn-ea"/>
                <a:cs typeface="Times New Roman" pitchFamily="18" charset="0"/>
              </a:rPr>
              <a:t>города Кировска на </a:t>
            </a:r>
            <a:r>
              <a:rPr lang="ru-RU" sz="40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2014 </a:t>
            </a:r>
            <a:r>
              <a:rPr lang="ru-RU" sz="4000" b="1" cap="none" dirty="0">
                <a:latin typeface="Times New Roman" pitchFamily="18" charset="0"/>
                <a:ea typeface="+mn-ea"/>
                <a:cs typeface="Times New Roman" pitchFamily="18" charset="0"/>
              </a:rPr>
              <a:t>год и плановый период </a:t>
            </a:r>
            <a:r>
              <a:rPr lang="ru-RU" sz="40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2015-2016 </a:t>
            </a:r>
            <a:r>
              <a:rPr lang="ru-RU" sz="4000" b="1" cap="none" dirty="0">
                <a:latin typeface="Times New Roman" pitchFamily="18" charset="0"/>
                <a:ea typeface="+mn-ea"/>
                <a:cs typeface="Times New Roman" pitchFamily="18" charset="0"/>
              </a:rPr>
              <a:t>годов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8028384" y="-70262"/>
            <a:ext cx="1133197" cy="818690"/>
            <a:chOff x="7956376" y="-49696"/>
            <a:chExt cx="1133197" cy="818690"/>
          </a:xfrm>
        </p:grpSpPr>
        <p:pic>
          <p:nvPicPr>
            <p:cNvPr id="4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211960" y="4897627"/>
            <a:ext cx="467926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r" eaLnBrk="0" hangingPunct="0"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13 декабря 2013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года</a:t>
            </a:r>
          </a:p>
          <a:p>
            <a:pPr eaLnBrk="0" hangingPunct="0"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Заместитель главы администрации – начальник </a:t>
            </a:r>
          </a:p>
          <a:p>
            <a:pPr eaLnBrk="0" hangingPunct="0"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финансово-экономического управления </a:t>
            </a:r>
          </a:p>
          <a:p>
            <a:pPr eaLnBrk="0" hangingPunct="0"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администрации города Кировска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ru-RU" sz="1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Дядик Владимир Владимирович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886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4624"/>
            <a:ext cx="8096620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«Управление образования города Кировска» на выполнение мероприятий в рамках ведомственной программы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10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104085"/>
              </p:ext>
            </p:extLst>
          </p:nvPr>
        </p:nvGraphicFramePr>
        <p:xfrm>
          <a:off x="267335" y="1340769"/>
          <a:ext cx="8667436" cy="5169072"/>
        </p:xfrm>
        <a:graphic>
          <a:graphicData uri="http://schemas.openxmlformats.org/drawingml/2006/table">
            <a:tbl>
              <a:tblPr firstRow="1" firstCol="1" bandRow="1"/>
              <a:tblGrid>
                <a:gridCol w="6041668"/>
                <a:gridCol w="872221"/>
                <a:gridCol w="909814"/>
                <a:gridCol w="843733"/>
              </a:tblGrid>
              <a:tr h="23600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5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1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46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ВЦП «Обеспечение предоставления муниципальных услуг (работ) в сфере общего и дополнительного образования» на 2014 – 2016 годы</a:t>
                      </a:r>
                      <a:endParaRPr lang="ru-RU" sz="15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614 </a:t>
                      </a:r>
                      <a:r>
                        <a:rPr lang="ru-RU" sz="13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309,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3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650 </a:t>
                      </a:r>
                      <a:r>
                        <a:rPr lang="ru-RU" sz="13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733,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3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689 </a:t>
                      </a:r>
                      <a:r>
                        <a:rPr lang="ru-RU" sz="13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236,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3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81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Предоставление дошкольного образования и </a:t>
                      </a:r>
                      <a:r>
                        <a:rPr lang="ru-RU" sz="15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воспитания, тыс. рублей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315 </a:t>
                      </a: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959</a:t>
                      </a: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331 </a:t>
                      </a: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649,</a:t>
                      </a: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347 </a:t>
                      </a: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868,</a:t>
                      </a: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</a:rPr>
                        <a:t>Среднегодовая численность детей посещающих дошкольные образовательные учреждения, чел.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1 807</a:t>
                      </a:r>
                      <a:endParaRPr lang="ru-RU" sz="13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1 807</a:t>
                      </a:r>
                      <a:endParaRPr lang="ru-RU" sz="13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1 798</a:t>
                      </a:r>
                      <a:endParaRPr lang="ru-RU" sz="13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731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Предоставление общедоступного и бесплатного начального общего, основного общего, среднего (полного) общего образования по основным общеобразовательным </a:t>
                      </a:r>
                      <a:r>
                        <a:rPr lang="ru-RU" sz="15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программам, тыс. рублей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255 </a:t>
                      </a: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923,</a:t>
                      </a: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275 </a:t>
                      </a: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559,</a:t>
                      </a: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291 </a:t>
                      </a: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025,</a:t>
                      </a: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7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</a:rPr>
                        <a:t>Среднегодовая численность детей посещающих общеобразовательные учреждения, чел.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3 046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3 149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3 195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90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Предоставление дошкольного, начального общего, основного общего, среднего (полного) общего образования детям – инвалидам (на дому) и в дошкольных </a:t>
                      </a:r>
                      <a:r>
                        <a:rPr lang="ru-RU" sz="15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учреждения, тыс. рублей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6 </a:t>
                      </a: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953,</a:t>
                      </a: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6 </a:t>
                      </a: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635,</a:t>
                      </a: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6 </a:t>
                      </a: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559,</a:t>
                      </a: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7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</a:rPr>
                        <a:t>Среднегодовая численность детей-инвалидов посещающих общеобразовательные и дошкольные учреждения, чел.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7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5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Предоставление дополнительного образования в сфере </a:t>
                      </a:r>
                      <a:r>
                        <a:rPr lang="ru-RU" sz="15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образования, тыс. рублей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35 </a:t>
                      </a: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473,</a:t>
                      </a: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36 </a:t>
                      </a: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888, 4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43 </a:t>
                      </a: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783,</a:t>
                      </a:r>
                      <a:r>
                        <a:rPr lang="ru-RU" sz="13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3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95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</a:rPr>
                        <a:t>Среднегодовая численность детей посещающих учреждения дополнительного образования, чел.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1 550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1 550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1 550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8617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4624"/>
            <a:ext cx="8096620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«Управление образования города Кировска» на выполнение мероприятий в рамках муниципальных программ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11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73673"/>
              </p:ext>
            </p:extLst>
          </p:nvPr>
        </p:nvGraphicFramePr>
        <p:xfrm>
          <a:off x="242793" y="1340768"/>
          <a:ext cx="8586700" cy="4955565"/>
        </p:xfrm>
        <a:graphic>
          <a:graphicData uri="http://schemas.openxmlformats.org/drawingml/2006/table">
            <a:tbl>
              <a:tblPr firstRow="1" firstCol="1" bandRow="1"/>
              <a:tblGrid>
                <a:gridCol w="5985391"/>
                <a:gridCol w="864096"/>
                <a:gridCol w="901339"/>
                <a:gridCol w="835874"/>
              </a:tblGrid>
              <a:tr h="3416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3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11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Всего расходов по МП: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619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22 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486,2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22 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054,0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"Развитие образования города Кировска на 2014-2016 годы"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14 </a:t>
                      </a:r>
                      <a:r>
                        <a:rPr lang="en-US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969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8 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137,4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11 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390,2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Подпрограмма  № 1 "Модернизация образования города Кировска"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4 8</a:t>
                      </a:r>
                      <a:r>
                        <a:rPr lang="en-US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39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Подпрограмма № 2  «Доступная среда»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900,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1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Подпрограмма № 3  «Комплексная безопасность образовательных учреждений города Кировска»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 </a:t>
                      </a:r>
                      <a:r>
                        <a:rPr lang="en-US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030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237,4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590,2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35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Подпрограмма № 4 «Школьное здоровое питание»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5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"Организация отдыха и занятости детей и подростков муниципального образования город Кировск с подведомственной территорией" на 2014-2016 годы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6 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646,9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6 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897,8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6 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897,8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8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"SOS" на  2014-2016 годы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120,0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120,0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120,0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5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"Общегородские, праздничные, выездные мероприятия муниципального образования город Кировск с подведомственной территорией на 2014-2016 гг."  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541,0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541,0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541,0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5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"Дополнительная социальная поддержка населения города Кировска с подведомственной территорией на 2014-2016 годы"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1 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261,5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5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«Профилактика правонарушений в муниципальном образовании город Кировск на 2014-2016 годы».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30,0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30,0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105,0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8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«Энергосбережение и повышение энергетической эффективности в муниципальном образовании город Кировск с подведомственной территорией на 2014-2016 годы»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 </a:t>
                      </a:r>
                      <a:r>
                        <a:rPr lang="en-US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050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6 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760,0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3 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000,0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043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7687276" cy="1080120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Непрограммная деятельность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«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Управление образования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города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Кировска»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12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059608"/>
              </p:ext>
            </p:extLst>
          </p:nvPr>
        </p:nvGraphicFramePr>
        <p:xfrm>
          <a:off x="242792" y="1700808"/>
          <a:ext cx="8667436" cy="4518406"/>
        </p:xfrm>
        <a:graphic>
          <a:graphicData uri="http://schemas.openxmlformats.org/drawingml/2006/table">
            <a:tbl>
              <a:tblPr firstRow="1" firstCol="1" bandRow="1"/>
              <a:tblGrid>
                <a:gridCol w="5769367"/>
                <a:gridCol w="1008112"/>
                <a:gridCol w="935945"/>
                <a:gridCol w="954012"/>
              </a:tblGrid>
              <a:tr h="3416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3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Всего</a:t>
                      </a:r>
                      <a:r>
                        <a:rPr lang="ru-RU" sz="1600" b="1" baseline="0" dirty="0" smtClean="0">
                          <a:effectLst/>
                          <a:latin typeface="Times New Roman"/>
                          <a:ea typeface="Times New Roman"/>
                        </a:rPr>
                        <a:t> расходов: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67 507,8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65 815,8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68 838,2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 marL="108000" indent="0"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16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Проведение мероприятий для детей и молодежи</a:t>
                      </a:r>
                      <a:endParaRPr lang="ru-RU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369,0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335,7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335,7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321">
                <a:tc>
                  <a:txBody>
                    <a:bodyPr/>
                    <a:lstStyle/>
                    <a:p>
                      <a:pPr marL="108000" indent="0"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16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Реализация ЗМО «О мерах социальной поддержки отдельных категорий граждан, работающих в сельских населённых пунктах или поселках городского типа» в части организации мер социальной поддержки по оплате жилого помещения  и коммунальных услуг</a:t>
                      </a:r>
                      <a:endParaRPr lang="ru-RU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18,8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19,2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19,2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321">
                <a:tc>
                  <a:txBody>
                    <a:bodyPr/>
                    <a:lstStyle/>
                    <a:p>
                      <a:pPr marL="108000" indent="0"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16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Реализация ЗМО «О мерах социальной поддержки отдельных категорий граждан, работающих в сельских населённых пунктах или поселках городского типа» в части предоставления мер социальной поддержки по оплате жилого помещения и коммунальных услуг отдельным категориям граждан</a:t>
                      </a:r>
                      <a:endParaRPr lang="ru-RU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4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247,2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4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694,1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5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184,0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94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по смете на содержание учреждения</a:t>
                      </a:r>
                      <a:endParaRPr lang="ru-RU" sz="16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62 872,8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60 766,8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63 299,3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2622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339083"/>
            <a:ext cx="7344816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«Управление кировским городским хозяйством» </a:t>
            </a:r>
            <a:b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13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792606"/>
              </p:ext>
            </p:extLst>
          </p:nvPr>
        </p:nvGraphicFramePr>
        <p:xfrm>
          <a:off x="263675" y="2420888"/>
          <a:ext cx="8644511" cy="2160240"/>
        </p:xfrm>
        <a:graphic>
          <a:graphicData uri="http://schemas.openxmlformats.org/drawingml/2006/table">
            <a:tbl>
              <a:tblPr firstRow="1" firstCol="1" bandRow="1"/>
              <a:tblGrid>
                <a:gridCol w="3655658"/>
                <a:gridCol w="1464435"/>
                <a:gridCol w="1115070"/>
                <a:gridCol w="1204674"/>
                <a:gridCol w="1204674"/>
              </a:tblGrid>
              <a:tr h="28083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2013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 бюджета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8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 расходов: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316 542,7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226 130,1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249 689,6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248 753,1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собственных средств местного бюджета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269 </a:t>
                      </a:r>
                      <a:r>
                        <a:rPr lang="ru-RU" sz="1600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689,0</a:t>
                      </a:r>
                      <a:endParaRPr lang="ru-RU" sz="160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224 </a:t>
                      </a:r>
                      <a:r>
                        <a:rPr lang="ru-RU" sz="1600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372,1</a:t>
                      </a:r>
                      <a:endParaRPr lang="ru-RU" sz="160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247 </a:t>
                      </a:r>
                      <a:r>
                        <a:rPr lang="ru-RU" sz="1600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354,6</a:t>
                      </a:r>
                      <a:endParaRPr lang="ru-RU" sz="160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246 </a:t>
                      </a:r>
                      <a:r>
                        <a:rPr lang="ru-RU" sz="1600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571,8</a:t>
                      </a:r>
                      <a:endParaRPr lang="ru-RU" sz="1600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межбюджетных трансфертов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46 853,7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1 758,0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2 335,0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2 181,3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467544" y="1412776"/>
            <a:ext cx="78085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Расходы  на обеспечение деятельности учреждения и реализацию целевых программ в 2014-2016 годах составляют:</a:t>
            </a:r>
          </a:p>
          <a:p>
            <a:pPr algn="just">
              <a:spcAft>
                <a:spcPts val="0"/>
              </a:spcAft>
            </a:pPr>
            <a:endParaRPr lang="ru-RU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470068" y="2048161"/>
            <a:ext cx="14401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</a:rPr>
              <a:t>тыс.рублей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418199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0491" y="48076"/>
            <a:ext cx="8505965" cy="1076668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4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«УКГХ» на выполнение мероприятий в рамках ведомственных целевых программ </a:t>
            </a:r>
            <a:r>
              <a:rPr lang="ru-RU" sz="26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6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6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14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435548"/>
              </p:ext>
            </p:extLst>
          </p:nvPr>
        </p:nvGraphicFramePr>
        <p:xfrm>
          <a:off x="179512" y="1124744"/>
          <a:ext cx="8730716" cy="5424220"/>
        </p:xfrm>
        <a:graphic>
          <a:graphicData uri="http://schemas.openxmlformats.org/drawingml/2006/table">
            <a:tbl>
              <a:tblPr firstRow="1" firstCol="1" bandRow="1"/>
              <a:tblGrid>
                <a:gridCol w="6316795"/>
                <a:gridCol w="798675"/>
                <a:gridCol w="798675"/>
                <a:gridCol w="816571"/>
              </a:tblGrid>
              <a:tr h="12960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838" marR="3883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бюджета, тыс.рублей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96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838" marR="388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724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effectLst/>
                          <a:latin typeface="Times New Roman"/>
                          <a:ea typeface="Times New Roman"/>
                        </a:rPr>
                        <a:t>Всего расходов</a:t>
                      </a:r>
                      <a:r>
                        <a:rPr lang="ru-RU" sz="1300" b="1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300" b="1" dirty="0" smtClean="0">
                          <a:effectLst/>
                          <a:latin typeface="Times New Roman"/>
                          <a:ea typeface="Times New Roman"/>
                        </a:rPr>
                        <a:t>в рамках ВЦП: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157 </a:t>
                      </a:r>
                      <a:r>
                        <a:rPr lang="ru-RU" sz="13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508,5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174 </a:t>
                      </a:r>
                      <a:r>
                        <a:rPr lang="ru-RU" sz="13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764,8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172 </a:t>
                      </a:r>
                      <a:r>
                        <a:rPr lang="ru-RU" sz="13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649,9</a:t>
                      </a:r>
                      <a:endParaRPr lang="ru-RU" sz="13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7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ВЦП «Транспортное обслуживание населения муниципального образования город Кировск с подведомственной территорией на 2014-2016 годы», в том числе: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710,5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764,1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819,8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9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расходы за счет собственных средств местного бюджета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7 </a:t>
                      </a: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371,2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7 371,2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7 371,2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расходы за </a:t>
                      </a: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межбюджетных трансфертов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1 </a:t>
                      </a: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339,3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1 </a:t>
                      </a: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392,9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1 </a:t>
                      </a: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448,6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68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ВЦП «Ремонт автомобильных дорог общего пользования местного значения, находящихся в собственности муниципального образования город Кировск с подведомственной территорией, а также капитальный ремонт и ремонт дворовых территорий многоквартирных домов, проездов к дворовым территориям многоквартирных домов в муниципальном образовании город Кировск с подведомственной территорией на 2014-2016 годы» (Дорожный фонд)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755,3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37 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924,3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37 924,3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ВЦП «Организация эксплуатации и ремонта муниципального жилищного фонда на 2014-2016 годы»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16 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727,5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307,1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16 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940,3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3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ВЦП «Формирование среды безопасного проживания и жизнедеятельности населения муниципального образования город Кировск с подведомственной территорией в 2014-2016 годах»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168,3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168,3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168,3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3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ВЦП «Содержание и ремонт мест захоронения на территории муниципального образования город Кировск с подведомственной территорией в 2014-2016 годах»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716,9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709,0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709,0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63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ВЦП «Содержание объектов внешнего благоустройства на территории муниципального образования город Кировск с подведомственной территорией на 2014-2016 годы"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22 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240,4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733,5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19 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093,6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6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ВЦП «Подготовка объектов муниципального образования город Кировск с подведомственной территорией к проведению праздничных мероприятий в 2014-2016 годах»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486,4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2 486,4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2 486,4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81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ВЦП «Содержание и ремонт улично-дорожной сети, снабжение электрической энергией и техническое обслуживание объектов уличного и дворового освещения муниципального образования город Кировск с подведомственной территорией на 2014-2016 годы»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80 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703,2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81 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672,1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82 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508,2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51476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4624"/>
            <a:ext cx="8096620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«УКГХ» на выполнение мероприятий в рамках муниципальных программ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15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876951"/>
              </p:ext>
            </p:extLst>
          </p:nvPr>
        </p:nvGraphicFramePr>
        <p:xfrm>
          <a:off x="186206" y="1412776"/>
          <a:ext cx="8730716" cy="4877026"/>
        </p:xfrm>
        <a:graphic>
          <a:graphicData uri="http://schemas.openxmlformats.org/drawingml/2006/table">
            <a:tbl>
              <a:tblPr firstRow="1" firstCol="1" bandRow="1"/>
              <a:tblGrid>
                <a:gridCol w="6258301"/>
                <a:gridCol w="826715"/>
                <a:gridCol w="795807"/>
                <a:gridCol w="849893"/>
              </a:tblGrid>
              <a:tr h="358375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Наименование</a:t>
                      </a:r>
                      <a:endParaRPr lang="ru-RU" sz="16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бюджета, тыс. рублей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52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146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Всего расходов в рамках МП: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39 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288,0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45 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172,9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45 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282,3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0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«Обеспечение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безопасности дорожного движения в муниципальном образовании город Кировск с подведомственной территорией на 2014-2016 годы»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470,0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290,9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18 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931,9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9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«Благоустройство территории муниципального образования город Кировск с подведомственной территорией на 2014-2016 годы»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13 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705,5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22 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974,5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524,8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0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«Охрана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окружающей среды территории муниципального образования город Кировск с подведомственной территорией в 2014-2016 годах»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642,0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084,8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923,0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0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«Энергосбережение и повышение энергетической эффективности в муниципальном образовании город Кировск с подведомственной территорией на 2014-2016 годы»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338,2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196,1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472,2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95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«Подготовка объектов жилищно-коммунального хозяйства муниципального образования город Кировск с подведомственной территорией к работе в осенне-зимний период на 2014-2016 годы»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725,7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684,5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680,7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28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«Дополнительная социальная поддержка населения города Кировска с подведомственной территорией на 2014-2016 годы», в том числе: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406,6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942,1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732,7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9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расходы за счет собственных средств местного бюджета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1 </a:t>
                      </a: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987,9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55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расходы за счет межбюджетных трансфертов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418,7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942,1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732,7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5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«Профилактика правонарушений в муниципальном образовании город Кировск на 2014-2016 годы»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5034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339083"/>
            <a:ext cx="7344816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Непрограммная деятельность                  </a:t>
            </a:r>
            <a:b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«Управление кировским городским хозяйством» </a:t>
            </a:r>
            <a:b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16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520264"/>
              </p:ext>
            </p:extLst>
          </p:nvPr>
        </p:nvGraphicFramePr>
        <p:xfrm>
          <a:off x="228874" y="3284984"/>
          <a:ext cx="8743646" cy="1261872"/>
        </p:xfrm>
        <a:graphic>
          <a:graphicData uri="http://schemas.openxmlformats.org/drawingml/2006/table">
            <a:tbl>
              <a:tblPr firstRow="1" firstCol="1" bandRow="1"/>
              <a:tblGrid>
                <a:gridCol w="3695054"/>
                <a:gridCol w="1584176"/>
                <a:gridCol w="1296144"/>
                <a:gridCol w="1080120"/>
                <a:gridCol w="1088152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2013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 бюджета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 смете на содержание учреждения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35 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682,7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29 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333,7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29 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751,9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30 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821,0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329013" y="2132856"/>
            <a:ext cx="85670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Расходы по смете на содержание учреждения в 2014 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2016 годах составляют: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8745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17994" y="548680"/>
            <a:ext cx="8096621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МКУ «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Управление культуры города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Кировска»</a:t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17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089453"/>
              </p:ext>
            </p:extLst>
          </p:nvPr>
        </p:nvGraphicFramePr>
        <p:xfrm>
          <a:off x="245302" y="2996952"/>
          <a:ext cx="8611845" cy="2208276"/>
        </p:xfrm>
        <a:graphic>
          <a:graphicData uri="http://schemas.openxmlformats.org/drawingml/2006/table">
            <a:tbl>
              <a:tblPr firstRow="1" firstCol="1" bandRow="1"/>
              <a:tblGrid>
                <a:gridCol w="3868747"/>
                <a:gridCol w="1224136"/>
                <a:gridCol w="1152128"/>
                <a:gridCol w="1152128"/>
                <a:gridCol w="1214706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2013 года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 бюджета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r>
                        <a:rPr lang="ru-RU" sz="18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расходов: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185 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868,0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183 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154,5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220 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826,7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251 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925,0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собственных средств местного бюджета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179 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261,9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181 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056,3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218 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643,9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249 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850,3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межбюджетных трансфертов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6 606,1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2 098,2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2 182,8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2 074,7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304539" y="1628800"/>
            <a:ext cx="858729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Расходы на обеспечение деятельности учреждения и реализацию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целевых программ в 2014 – 2016 годах составляют: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33349" y="256490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6784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4624"/>
            <a:ext cx="8096620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4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«Управление культуры города Кировска» на выполнение мероприятий в рамках ведомственной программы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18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621092"/>
              </p:ext>
            </p:extLst>
          </p:nvPr>
        </p:nvGraphicFramePr>
        <p:xfrm>
          <a:off x="242792" y="1196752"/>
          <a:ext cx="8667436" cy="4885125"/>
        </p:xfrm>
        <a:graphic>
          <a:graphicData uri="http://schemas.openxmlformats.org/drawingml/2006/table">
            <a:tbl>
              <a:tblPr firstRow="1" firstCol="1" bandRow="1"/>
              <a:tblGrid>
                <a:gridCol w="6041668"/>
                <a:gridCol w="872221"/>
                <a:gridCol w="909814"/>
                <a:gridCol w="843733"/>
              </a:tblGrid>
              <a:tr h="23942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5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3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12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ВЦП "Сохранение и развитие дополнительного образования детей в сфере культуры и искусства, библиотечной, музейной и культурно-досуговой деятельности города Кировска на 2014-2016 годы"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156 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196,6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183 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274,0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213 </a:t>
                      </a:r>
                      <a:r>
                        <a:rPr lang="ru-RU" sz="1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449,5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1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Предоставление  дополнительного образования детям в сфере культуры и искусства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39 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697,1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44 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220,4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49 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334,5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1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Среднегодовое количество обучающихся, чел.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627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627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627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50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Обеспечение развития творческого потенциала и организация досуга населения на базе муниципальных автономных учреждений культуры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61 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341,9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72 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898,9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85 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720,2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Количество клубных формирований, ед.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86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86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86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3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Обеспечение  развития творческого потенциала и организация досуга населения на базе МБУК "</a:t>
                      </a:r>
                      <a:r>
                        <a:rPr lang="ru-RU" sz="1100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ЦНТиД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"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076,1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18 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214,2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702,0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7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Обеспечение деятельности МБУК "Историко-краеведческий музей  с мемориалом  С.М. Кирова и выставочным залом"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611,5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11 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556,4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13 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719,4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16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Количество экспозиций и выставок, ед.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7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Обеспечение организации библиотечного, библиографического и информационного обслуживания населения на базе МБУК "Централизованная библиотечная система"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29 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179,9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35 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094,0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41 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759,2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54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Количество выданных документов, ед.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530 000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530 000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530 000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07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Реализация  мер социальной поддержки отдельных категорий граждан, работающих в муниципальных учреждениях образования и культуры, расположенных в сельских населённых пунктах или посёлках городского типа Мурманской области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214,2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214,2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1 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214,2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7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Комплектование книжных фондов библиотек муниципальных образований и государственных библиотек городов Москвы и Санкт-Петербурга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75,9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75,9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44271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4624"/>
            <a:ext cx="8096620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«Управление культуры города Кировска» на выполнение мероприятий в рамках муниципальных программ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19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650451"/>
              </p:ext>
            </p:extLst>
          </p:nvPr>
        </p:nvGraphicFramePr>
        <p:xfrm>
          <a:off x="258682" y="1628800"/>
          <a:ext cx="8705806" cy="3690352"/>
        </p:xfrm>
        <a:graphic>
          <a:graphicData uri="http://schemas.openxmlformats.org/drawingml/2006/table">
            <a:tbl>
              <a:tblPr firstRow="1" firstCol="1" bandRow="1"/>
              <a:tblGrid>
                <a:gridCol w="5760278"/>
                <a:gridCol w="1073320"/>
                <a:gridCol w="936104"/>
                <a:gridCol w="936104"/>
              </a:tblGrid>
              <a:tr h="3416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3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11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Всего расходов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</a:t>
                      </a:r>
                      <a:r>
                        <a:rPr lang="ru-RU" sz="16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13 398,2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23 461,1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23 893,7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"Развитие культуры  города Кировска на 2014-2016 годы"</a:t>
                      </a:r>
                      <a:endParaRPr lang="ru-RU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9 720,7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22 065,9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16 230,2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"Общегородские, праздничные, выездные мероприятия муниципального образования город Кировск с подведомственной территорией на 2014-2016 гг."</a:t>
                      </a:r>
                      <a:endParaRPr lang="ru-RU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1 496,4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1 266,2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2 067,5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"Энергосбережение и повышение энергетической эффективности в муниципальном  образовании город Кировск с подведомственной  территорией на 2014-2016 годы"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2 121,3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129,0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5 596,0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"Дополнительная социальная поддержка населения города Кировска с подведомственной территорией на 2014-2016 годы"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59,8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60834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699" y="763467"/>
            <a:ext cx="1100143" cy="1239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7992888" cy="700352"/>
          </a:xfrm>
        </p:spPr>
        <p:txBody>
          <a:bodyPr vert="horz" lIns="0" tIns="45720" rIns="0" bIns="45720" rtlCol="0" anchor="t">
            <a:noAutofit/>
          </a:bodyPr>
          <a:lstStyle/>
          <a:p>
            <a:r>
              <a:rPr lang="ru-RU" sz="2800" b="1" cap="none" dirty="0">
                <a:latin typeface="Times New Roman" pitchFamily="18" charset="0"/>
                <a:ea typeface="+mn-ea"/>
                <a:cs typeface="Times New Roman" pitchFamily="18" charset="0"/>
              </a:rPr>
              <a:t>Доходы </a:t>
            </a:r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бюджета </a:t>
            </a:r>
            <a:r>
              <a:rPr lang="ru-RU" sz="2800" b="1" cap="none" dirty="0">
                <a:latin typeface="Times New Roman" pitchFamily="18" charset="0"/>
                <a:ea typeface="+mn-ea"/>
                <a:cs typeface="Times New Roman" pitchFamily="18" charset="0"/>
              </a:rPr>
              <a:t>города </a:t>
            </a:r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Кировска, тыс.рублей</a:t>
            </a:r>
            <a:endParaRPr lang="ru-RU" sz="2800" b="1" cap="none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2</a:t>
            </a:fld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4929883"/>
              </p:ext>
            </p:extLst>
          </p:nvPr>
        </p:nvGraphicFramePr>
        <p:xfrm>
          <a:off x="202214" y="980728"/>
          <a:ext cx="8708013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9" name="chart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59159" y="748428"/>
            <a:ext cx="1114964" cy="1254595"/>
          </a:xfrm>
          <a:prstGeom prst="rect">
            <a:avLst/>
          </a:prstGeom>
        </p:spPr>
      </p:pic>
      <p:pic>
        <p:nvPicPr>
          <p:cNvPr id="10" name="chart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83580" y="942577"/>
            <a:ext cx="1080120" cy="121538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141" y="908719"/>
            <a:ext cx="1108744" cy="1249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6"/>
          <p:cNvSpPr txBox="1"/>
          <p:nvPr/>
        </p:nvSpPr>
        <p:spPr>
          <a:xfrm>
            <a:off x="1619672" y="1321023"/>
            <a:ext cx="1296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/>
              <a:t>1 381 010,4</a:t>
            </a:r>
          </a:p>
        </p:txBody>
      </p:sp>
      <p:sp>
        <p:nvSpPr>
          <p:cNvPr id="15" name="TextBox 16"/>
          <p:cNvSpPr txBox="1"/>
          <p:nvPr/>
        </p:nvSpPr>
        <p:spPr>
          <a:xfrm>
            <a:off x="3075163" y="1471246"/>
            <a:ext cx="13528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/>
              <a:t>1 345 184,0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570103" y="1444135"/>
            <a:ext cx="135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/>
              <a:t>1 351 570,9</a:t>
            </a:r>
          </a:p>
        </p:txBody>
      </p:sp>
    </p:spTree>
    <p:extLst>
      <p:ext uri="{BB962C8B-B14F-4D97-AF65-F5344CB8AC3E}">
        <p14:creationId xmlns:p14="http://schemas.microsoft.com/office/powerpoint/2010/main" val="6950210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7" y="260648"/>
            <a:ext cx="7848873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Непрограммная деятельность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«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Управление культуры города Кировска»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20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63485"/>
              </p:ext>
            </p:extLst>
          </p:nvPr>
        </p:nvGraphicFramePr>
        <p:xfrm>
          <a:off x="449654" y="1268760"/>
          <a:ext cx="8460574" cy="4361378"/>
        </p:xfrm>
        <a:graphic>
          <a:graphicData uri="http://schemas.openxmlformats.org/drawingml/2006/table">
            <a:tbl>
              <a:tblPr firstRow="1" firstCol="1" bandRow="1"/>
              <a:tblGrid>
                <a:gridCol w="5631672"/>
                <a:gridCol w="984052"/>
                <a:gridCol w="913607"/>
                <a:gridCol w="931243"/>
              </a:tblGrid>
              <a:tr h="3416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3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Всего</a:t>
                      </a:r>
                      <a:r>
                        <a:rPr lang="ru-RU" sz="1600" b="1" baseline="0" dirty="0" smtClean="0">
                          <a:effectLst/>
                          <a:latin typeface="Times New Roman"/>
                          <a:ea typeface="Times New Roman"/>
                        </a:rPr>
                        <a:t> расходов: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13 559,7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14 091,6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14 581,8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 marL="108000" indent="0"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Реализация ЗМО «О мерах социальной поддержки отдельных категорий граждан, работающих в сельских населённых пунктах или поселках городского типа» в части организации мер социальной поддержки по оплате жилого помещения  и коммунальных услуг</a:t>
                      </a:r>
                      <a:endParaRPr lang="ru-RU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5,1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5,5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5,5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321">
                <a:tc>
                  <a:txBody>
                    <a:bodyPr/>
                    <a:lstStyle/>
                    <a:p>
                      <a:pPr marL="108000" indent="0"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Реализация ЗМО «О мерах социальной поддержки отдельных категорий граждан, работающих в сельских населённых пунктах или поселках городского типа» в части предоставления мер социальной поддержки по оплате жилого помещения и коммунальных услуг отдельным категориям граждан</a:t>
                      </a:r>
                      <a:endParaRPr lang="ru-RU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803,0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887,2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855,0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321">
                <a:tc>
                  <a:txBody>
                    <a:bodyPr/>
                    <a:lstStyle/>
                    <a:p>
                      <a:pPr marL="10800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по смете на содержание учреждения</a:t>
                      </a:r>
                      <a:endParaRPr lang="ru-RU" sz="16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12 751,6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13 198,9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13 721,3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0818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4539" y="339082"/>
            <a:ext cx="8096621" cy="1001685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МКУ «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Управление физической культуры и спорта города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Кировска»</a:t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21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680670"/>
              </p:ext>
            </p:extLst>
          </p:nvPr>
        </p:nvGraphicFramePr>
        <p:xfrm>
          <a:off x="245302" y="2996952"/>
          <a:ext cx="8611845" cy="2208276"/>
        </p:xfrm>
        <a:graphic>
          <a:graphicData uri="http://schemas.openxmlformats.org/drawingml/2006/table">
            <a:tbl>
              <a:tblPr firstRow="1" firstCol="1" bandRow="1"/>
              <a:tblGrid>
                <a:gridCol w="3868747"/>
                <a:gridCol w="1224136"/>
                <a:gridCol w="1152128"/>
                <a:gridCol w="1152128"/>
                <a:gridCol w="1214706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2013 года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 бюджета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r>
                        <a:rPr lang="ru-RU" sz="18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расходов: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67 557,7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71 213,7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75 556,2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77 993,2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собственных средств местного бюджета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66 160,6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71 178,8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75 520,1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77 957,1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межбюджетных трансфертов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1 397,1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34,9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36,1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36,1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304539" y="1628800"/>
            <a:ext cx="858729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Расходы на обеспечение деятельности учреждения и реализацию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целевых программ в 2014 – 2016 годах составляют: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33349" y="256490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0045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4624"/>
            <a:ext cx="8096620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4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«Управление физической культуры и спорта города Кировска» на выполнение мероприятий в рамках ведомственной программы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22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715779"/>
              </p:ext>
            </p:extLst>
          </p:nvPr>
        </p:nvGraphicFramePr>
        <p:xfrm>
          <a:off x="278695" y="1556793"/>
          <a:ext cx="8667436" cy="3850689"/>
        </p:xfrm>
        <a:graphic>
          <a:graphicData uri="http://schemas.openxmlformats.org/drawingml/2006/table">
            <a:tbl>
              <a:tblPr firstRow="1" firstCol="1" bandRow="1"/>
              <a:tblGrid>
                <a:gridCol w="5733465"/>
                <a:gridCol w="936104"/>
                <a:gridCol w="1008112"/>
                <a:gridCol w="989755"/>
              </a:tblGrid>
              <a:tr h="22431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43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15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ВЦП "Сохранение и развитие дополнительного образования в сфере физической культуры и спорта, организация спортивных мероприятий в городе Кировске на 2014 – 2016 годы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"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59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989,8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64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742,5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66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297,1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00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Предоставление дополнительного образования в сфере физической культуры и спорта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26 </a:t>
                      </a: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129,2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27 </a:t>
                      </a: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280,0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28 </a:t>
                      </a: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413,6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Среднегодовое количество обучающихся, чел.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830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830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830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83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Предоставление в пользование населению спортивных сооружений, спортивного инвентаря на базе  МАУК СОК "Горняк"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32 </a:t>
                      </a: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511,7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36 </a:t>
                      </a: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494,6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36 </a:t>
                      </a: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858,6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66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Организация и проведение официальных  физкультурно-спортивных мероприятий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 </a:t>
                      </a: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348,9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967,9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 </a:t>
                      </a: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024,9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0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Количество проведенных мероприятий, ед.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78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78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78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7995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4624"/>
            <a:ext cx="8096620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4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«Управление физической культуры и спорта города Кировска» на выполнение мероприятий в рамках муниципальных программ </a:t>
            </a:r>
            <a:r>
              <a:rPr lang="ru-RU" sz="24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4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23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173513"/>
              </p:ext>
            </p:extLst>
          </p:nvPr>
        </p:nvGraphicFramePr>
        <p:xfrm>
          <a:off x="242791" y="1340768"/>
          <a:ext cx="8667436" cy="4431719"/>
        </p:xfrm>
        <a:graphic>
          <a:graphicData uri="http://schemas.openxmlformats.org/drawingml/2006/table">
            <a:tbl>
              <a:tblPr firstRow="1" firstCol="1" bandRow="1"/>
              <a:tblGrid>
                <a:gridCol w="5896298"/>
                <a:gridCol w="872221"/>
                <a:gridCol w="944906"/>
                <a:gridCol w="954011"/>
              </a:tblGrid>
              <a:tr h="3416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3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11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Всего расходов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МП: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2 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861,1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2 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320,1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2 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320,1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"Общегородские, праздничные, выездные мероприятия муниципального образования город Кировск с подведомственной территорией на 2014-2016 гг." в части средств местного бюджета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520,1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520,1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520,1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Выявление и поддержка спортивных талантов среди детей и молодежи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360,1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360,1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360,1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Укрепление и сохранение традиций проведения спортивных мероприятий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160,0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160,0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160,0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1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"Развитие физической культуры и спорта в городе Кировске Мурманской области на 2014-2016 годы"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341,0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800,0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800,0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35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Улучшение материально-технической базы учреждений дополнительного образования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800,0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1 </a:t>
                      </a:r>
                      <a:r>
                        <a:rPr lang="en-US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1 </a:t>
                      </a: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800,0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9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Улучшение материально-технической базы МАУ «СОК «Горняк»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1 </a:t>
                      </a: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020,0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8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Реализация Программы</a:t>
                      </a:r>
                      <a:r>
                        <a:rPr lang="en-US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«</a:t>
                      </a:r>
                      <a:r>
                        <a:rPr lang="en-US" sz="1600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Kolarctic</a:t>
                      </a:r>
                      <a:r>
                        <a:rPr lang="en-US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Sports and Recreational Activities» («</a:t>
                      </a:r>
                      <a:r>
                        <a:rPr lang="en-US" sz="1600" i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KolaSport</a:t>
                      </a:r>
                      <a:r>
                        <a:rPr lang="en-US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»)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521,0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1474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7" y="188640"/>
            <a:ext cx="7848872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Непрограммная деятельность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«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Управление физической культуры и спорта города Кировска»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24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272697"/>
              </p:ext>
            </p:extLst>
          </p:nvPr>
        </p:nvGraphicFramePr>
        <p:xfrm>
          <a:off x="242792" y="1700808"/>
          <a:ext cx="8667436" cy="2737936"/>
        </p:xfrm>
        <a:graphic>
          <a:graphicData uri="http://schemas.openxmlformats.org/drawingml/2006/table">
            <a:tbl>
              <a:tblPr firstRow="1" firstCol="1" bandRow="1"/>
              <a:tblGrid>
                <a:gridCol w="5769367"/>
                <a:gridCol w="1008112"/>
                <a:gridCol w="935945"/>
                <a:gridCol w="954012"/>
              </a:tblGrid>
              <a:tr h="3416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3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Всего</a:t>
                      </a:r>
                      <a:r>
                        <a:rPr lang="ru-RU" sz="1600" b="1" baseline="0" dirty="0" smtClean="0">
                          <a:effectLst/>
                          <a:latin typeface="Times New Roman"/>
                          <a:ea typeface="Times New Roman"/>
                        </a:rPr>
                        <a:t> расходов: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effectLst/>
                          <a:latin typeface="Times New Roman"/>
                          <a:ea typeface="Times New Roman"/>
                        </a:rPr>
                        <a:t>8 362,8</a:t>
                      </a:r>
                      <a:endParaRPr lang="ru-RU" sz="1600" b="1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0" dirty="0" smtClean="0">
                          <a:effectLst/>
                          <a:latin typeface="Times New Roman"/>
                          <a:ea typeface="Times New Roman"/>
                        </a:rPr>
                        <a:t>8 493,6</a:t>
                      </a:r>
                      <a:endParaRPr lang="ru-RU" sz="1600" b="1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9 376,0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 marL="108000" indent="0"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Реализация ЗМО "О физической культуре и спорте в Мурманской области " в части наделения органов местного самоуправления отдельными государственными полномочиями по присвоению спортивных разрядов и квалификационных категорий спортивных судей</a:t>
                      </a:r>
                      <a:endParaRPr lang="ru-RU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34,9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36,1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36,1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94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по смете на содержание учреждения</a:t>
                      </a:r>
                      <a:endParaRPr lang="ru-RU" sz="16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8 327,9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8 457,5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9 339,9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1456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17994" y="548680"/>
            <a:ext cx="8096621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МКУ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«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Управление по делам гражданской обороны и чрезвычайным ситуациям города Кировска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25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726756"/>
              </p:ext>
            </p:extLst>
          </p:nvPr>
        </p:nvGraphicFramePr>
        <p:xfrm>
          <a:off x="259842" y="3284984"/>
          <a:ext cx="8611845" cy="2208276"/>
        </p:xfrm>
        <a:graphic>
          <a:graphicData uri="http://schemas.openxmlformats.org/drawingml/2006/table">
            <a:tbl>
              <a:tblPr firstRow="1" firstCol="1" bandRow="1"/>
              <a:tblGrid>
                <a:gridCol w="3868747"/>
                <a:gridCol w="1224136"/>
                <a:gridCol w="1152128"/>
                <a:gridCol w="1152128"/>
                <a:gridCol w="1214706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2013 года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 бюджета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r>
                        <a:rPr lang="ru-RU" sz="18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расходов: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11 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065,4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11 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941,5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11 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041,7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10 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020,2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собственных средств местного бюджета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11 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065,4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11 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941,5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11 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041,7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10 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020,2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межбюджетных трансфертов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242195" y="2195572"/>
            <a:ext cx="858729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Расходы на обеспечение деятельности учреждения и реализацию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целевых программ в 2014 – 2016 годах составляют: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32266" y="2903458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3382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4624"/>
            <a:ext cx="8096620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«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Управление по делам гражданской обороны и чрезвычайным ситуациям города Кировска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» на выполнение мероприятий в рамках ведомственной программы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26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737980"/>
              </p:ext>
            </p:extLst>
          </p:nvPr>
        </p:nvGraphicFramePr>
        <p:xfrm>
          <a:off x="212704" y="2636912"/>
          <a:ext cx="8667436" cy="175724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041668"/>
                <a:gridCol w="872221"/>
                <a:gridCol w="909814"/>
                <a:gridCol w="843733"/>
              </a:tblGrid>
              <a:tr h="23600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1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6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Аналитическая ведомственная целевая программа «Развитие системы гражданской обороны, совершенствование защиты населения и территории муниципального образования город Кировск с подведомственной территорией от чрезвычайных ситуаций на 2014-2016 годы»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3 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264,8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2 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894,0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2 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213,0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532266" y="2132856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4762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9836" y="908720"/>
            <a:ext cx="8096620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Непрограммная деятельность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МКУ «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Управление по делам гражданской обороны и чрезвычайным ситуациям города Кировска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27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416402"/>
              </p:ext>
            </p:extLst>
          </p:nvPr>
        </p:nvGraphicFramePr>
        <p:xfrm>
          <a:off x="242792" y="3068960"/>
          <a:ext cx="8667436" cy="109269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041668"/>
                <a:gridCol w="872221"/>
                <a:gridCol w="909814"/>
                <a:gridCol w="843733"/>
              </a:tblGrid>
              <a:tr h="23600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1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6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по смете на содержание учреждения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9 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047,5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8 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828,7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9 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166,2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532266" y="256490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7634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80496"/>
            <a:ext cx="7848872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Непрограммная деятельность</a:t>
            </a:r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Совета депутатов города Кировска</a:t>
            </a:r>
            <a:endParaRPr lang="ru-RU" sz="2800" b="1" cap="none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28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273037"/>
              </p:ext>
            </p:extLst>
          </p:nvPr>
        </p:nvGraphicFramePr>
        <p:xfrm>
          <a:off x="250746" y="1412776"/>
          <a:ext cx="8611845" cy="3750564"/>
        </p:xfrm>
        <a:graphic>
          <a:graphicData uri="http://schemas.openxmlformats.org/drawingml/2006/table">
            <a:tbl>
              <a:tblPr firstRow="1" firstCol="1" bandRow="1"/>
              <a:tblGrid>
                <a:gridCol w="3868747"/>
                <a:gridCol w="1224136"/>
                <a:gridCol w="1152128"/>
                <a:gridCol w="1152128"/>
                <a:gridCol w="1214706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2013 года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 бюджета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r>
                        <a:rPr lang="ru-RU" sz="18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расходов: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10 503,4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11 018,2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11 316,2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11 384,2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на обеспечение функций главы муниципального образования город Кировск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1 955,2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2 085,6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2 136,0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2 162,0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на обеспечение функций депутатов представительного органа муниципального образования город Кировск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1 329,2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1 425,9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1 451,7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1 477,7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на обеспечение функций аппарата органов местного самоуправления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7 219,0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7 506,7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7 728,5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7 744,5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614626" y="90872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630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5252" y="188640"/>
            <a:ext cx="8064896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Администрации города Кировска </a:t>
            </a:r>
            <a:endParaRPr lang="ru-RU" sz="2800" b="1" cap="none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29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919206"/>
            <a:ext cx="842493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Расходы на обеспечение деятельности и реализацию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целевых программ в 2014 – 2016 годах составляют: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14084" y="193104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64920"/>
              </p:ext>
            </p:extLst>
          </p:nvPr>
        </p:nvGraphicFramePr>
        <p:xfrm>
          <a:off x="299804" y="2348880"/>
          <a:ext cx="8611845" cy="2208276"/>
        </p:xfrm>
        <a:graphic>
          <a:graphicData uri="http://schemas.openxmlformats.org/drawingml/2006/table">
            <a:tbl>
              <a:tblPr firstRow="1" firstCol="1" bandRow="1"/>
              <a:tblGrid>
                <a:gridCol w="3868747"/>
                <a:gridCol w="1224136"/>
                <a:gridCol w="1152128"/>
                <a:gridCol w="1152128"/>
                <a:gridCol w="1214706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2013 года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 бюджета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r>
                        <a:rPr lang="ru-RU" sz="18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расходов: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119 549,3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173 062,2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110 224,7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112 036,6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собственных средств местного бюджета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73 069,9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132 271,2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66 328,2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66 643,6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межбюджетных трансфертов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46 479,4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40 791,0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43 896,5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45 393,0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3113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7992888" cy="700352"/>
          </a:xfrm>
        </p:spPr>
        <p:txBody>
          <a:bodyPr vert="horz" lIns="0" tIns="45720" rIns="0" bIns="45720" rtlCol="0" anchor="t">
            <a:noAutofit/>
          </a:bodyPr>
          <a:lstStyle/>
          <a:p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Налоговые доходы бюджета </a:t>
            </a:r>
            <a:r>
              <a:rPr lang="ru-RU" sz="2800" b="1" cap="none" dirty="0">
                <a:latin typeface="Times New Roman" pitchFamily="18" charset="0"/>
                <a:ea typeface="+mn-ea"/>
                <a:cs typeface="Times New Roman" pitchFamily="18" charset="0"/>
              </a:rPr>
              <a:t>города </a:t>
            </a:r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Кировска</a:t>
            </a:r>
            <a:endParaRPr lang="ru-RU" sz="2800" b="1" cap="none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3</a:t>
            </a:fld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635187"/>
              </p:ext>
            </p:extLst>
          </p:nvPr>
        </p:nvGraphicFramePr>
        <p:xfrm>
          <a:off x="251519" y="908721"/>
          <a:ext cx="8658709" cy="46882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6011"/>
                <a:gridCol w="895337"/>
                <a:gridCol w="891560"/>
                <a:gridCol w="895337"/>
                <a:gridCol w="891560"/>
                <a:gridCol w="895337"/>
                <a:gridCol w="777629"/>
                <a:gridCol w="864096"/>
                <a:gridCol w="881842"/>
              </a:tblGrid>
              <a:tr h="43204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</a:t>
                      </a:r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 </a:t>
                      </a:r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</a:t>
                      </a:r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60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вес, 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вес, 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вес, 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тыс.рублей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вес, 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алог </a:t>
                      </a:r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доходы физических лиц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563 924,5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85,2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444 440,0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80,7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466 617,0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81,4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489 960,0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82,1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алоги </a:t>
                      </a:r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имущество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57 465,0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8,7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61 135,0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11,1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61 135,0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61 135,0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10,2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алоги </a:t>
                      </a:r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совокупный доход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37 734,0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5,7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36 900,0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36 900,0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6,4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36 900,0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6,2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57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 по подакцизным товарам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5 675,6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6 202,1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6 481,2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57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рочие </a:t>
                      </a:r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и сборы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2 915,0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2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509,0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2 509,0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2 509,0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0,4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3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налоговых доходов: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662 038,5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х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550 659,6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х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573 363,1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х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596 985,2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х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0603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46856" y="187558"/>
            <a:ext cx="8463372" cy="793169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6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Администрации города Кировска на выполнение мероприятий в рамках целевых программ </a:t>
            </a:r>
            <a:endParaRPr lang="ru-RU" sz="2600" b="1" cap="none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9299077"/>
              </p:ext>
            </p:extLst>
          </p:nvPr>
        </p:nvGraphicFramePr>
        <p:xfrm>
          <a:off x="457200" y="1600200"/>
          <a:ext cx="8586700" cy="4751032"/>
        </p:xfrm>
        <a:graphic>
          <a:graphicData uri="http://schemas.openxmlformats.org/drawingml/2006/table">
            <a:tbl>
              <a:tblPr firstRow="1" firstCol="1" bandRow="1"/>
              <a:tblGrid>
                <a:gridCol w="5985391"/>
                <a:gridCol w="864096"/>
                <a:gridCol w="901339"/>
                <a:gridCol w="835874"/>
              </a:tblGrid>
              <a:tr h="3416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программы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3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011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Всего расходов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 </a:t>
                      </a:r>
                      <a:r>
                        <a:rPr lang="ru-RU" sz="14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программам: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133 258,4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67 455,7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67 754,5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АВЦП «Функционирование исполнительных органов местной администрации муниципального образования город Кировск с подведомственной территорией на 2014 – 2016 годы»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61 772,5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63 781,8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/>
                          <a:ea typeface="Times New Roman"/>
                        </a:rPr>
                        <a:t>64 043,2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"Профилактика правонарушений в муниципальном образовании город Кировск на 2014-2016 годы"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900,0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435,0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"Развитие туризма в муниципальном образовании город Кировск с подведомственной территорией на 2014-2016 гг."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61 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664,2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398,3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398,3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1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"Развитие малого и среднего предпринимательства в городе Кировске на 2014-2016 годы"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790,0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838,0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878,0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35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"Дополнительная социальная поддержка населения города Кировска с подведомственной территорией на 2014-2016 годы"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425,0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5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"Развитие физической культуры и спорта в городе Кировске на 2014-2016 годы"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45,0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8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"Повышение эффективности бюджетных расходов в муниципальном образовании город Кировск с подведомственной территорией на 2014 год"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555,8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5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"Обеспечение жильем молодых семей в городе Кировске на 2014-2016 годы"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1 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300,0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1 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300,0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5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МП "Реализация проекта "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Salla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Gate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– Партнерство в области бизнеса и туризма» на территории муниципального образования город Кировск с подведомственной территорией на 2014 год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5 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805,9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1 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137,6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14084" y="1268760"/>
            <a:ext cx="129614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9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165249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7759283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Непрограммная деятельность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Администрации города Кировска</a:t>
            </a:r>
            <a:b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31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016423"/>
              </p:ext>
            </p:extLst>
          </p:nvPr>
        </p:nvGraphicFramePr>
        <p:xfrm>
          <a:off x="242792" y="1196752"/>
          <a:ext cx="8667436" cy="5137814"/>
        </p:xfrm>
        <a:graphic>
          <a:graphicData uri="http://schemas.openxmlformats.org/drawingml/2006/table">
            <a:tbl>
              <a:tblPr firstRow="1" firstCol="1" bandRow="1"/>
              <a:tblGrid>
                <a:gridCol w="5769367"/>
                <a:gridCol w="1008112"/>
                <a:gridCol w="935945"/>
                <a:gridCol w="954012"/>
              </a:tblGrid>
              <a:tr h="3416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бюджета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3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Всего</a:t>
                      </a:r>
                      <a:r>
                        <a:rPr lang="ru-RU" sz="1600" b="1" baseline="0" dirty="0" smtClean="0">
                          <a:effectLst/>
                          <a:latin typeface="Times New Roman"/>
                          <a:ea typeface="Times New Roman"/>
                        </a:rPr>
                        <a:t> расходов: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39 803,8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42 769,0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44 282,1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Резервный фонд администрации города Кировска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000,0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Прочие расходы и услуги муниципального образования город Кировск с подведомственной территорией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892,7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892,7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892,7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30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Доплаты к пенсиям муниципальных служащих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375,0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375,0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375,0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Расходы на ежемесячную денежную выплату гражданам, удостоенным звания "Почетный гражданин города Кировска"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690,0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690,0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690,0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Субсидии на компенсацию коммунальных расходов, расходов, связанных с подпиской на периодические издания общественным организациям инвалидов, ветеранов, обществу "Мемориал"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385,9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415,1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440,3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Субсидия на компенсацию затрат, связанных с официальным опубликованием муниципальных правовых актов и иных официальных материалов органов местного самоуправления города Кировска в средствах массовой информации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545,7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545,7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545,7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Предоставление мер социальной поддержки по оплате жилого помещения и коммунальных услуг детям-сиротам и детям, оставшимся без попечения родителей, лицам из числа детей-сирот и детей, оставшихся без попечения родителей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790,7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234,1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417,3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Реализация Закона Мурманской области "О патронате" в части финансирования расходов по выплате денежного вознаграждения лицам, осуществляющим постинтернатный патронат в отношении несовершеннолетних и социальный патронат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405,4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421,6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438,5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8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Содержание ребенка в семье опекуна (попечителя) и приемной семье, а также вознаграждение, причитающееся приемному родителю (за счет средств областного бюджета)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29 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718,4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32 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194,8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33 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482,6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597802" y="854783"/>
            <a:ext cx="129614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4292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17994" y="548680"/>
            <a:ext cx="8358462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Комитета по управлению муниципальной собственностью администрации города Кировска</a:t>
            </a:r>
            <a:b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32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27211"/>
              </p:ext>
            </p:extLst>
          </p:nvPr>
        </p:nvGraphicFramePr>
        <p:xfrm>
          <a:off x="242195" y="3102890"/>
          <a:ext cx="8611845" cy="2208276"/>
        </p:xfrm>
        <a:graphic>
          <a:graphicData uri="http://schemas.openxmlformats.org/drawingml/2006/table">
            <a:tbl>
              <a:tblPr firstRow="1" firstCol="1" bandRow="1"/>
              <a:tblGrid>
                <a:gridCol w="3868747"/>
                <a:gridCol w="1224136"/>
                <a:gridCol w="1152128"/>
                <a:gridCol w="1152128"/>
                <a:gridCol w="1214706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2013 года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 бюджета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r>
                        <a:rPr lang="ru-RU" sz="18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расходов: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42 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144,5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29 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230,5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33 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757,5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36 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636,2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собственных средств местного бюджета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35 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586,5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25 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763,1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27 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054,0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27 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672,7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межбюджетных трансфертов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6 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558,0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3 467,4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6 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703,5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8 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963,5</a:t>
                      </a:r>
                      <a:endParaRPr lang="ru-RU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242195" y="1772816"/>
            <a:ext cx="85872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Расходы на реализацию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целевых программ в 2014 – 2016 годах составляют: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33349" y="2734181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4955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4495" y="620688"/>
            <a:ext cx="8096620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Комитета по управлению муниципальной собственностью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на выполнение мероприятий в рамках ведомственной программы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33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41919"/>
              </p:ext>
            </p:extLst>
          </p:nvPr>
        </p:nvGraphicFramePr>
        <p:xfrm>
          <a:off x="179512" y="2636912"/>
          <a:ext cx="8823793" cy="30199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150657"/>
                <a:gridCol w="887955"/>
                <a:gridCol w="926227"/>
                <a:gridCol w="858954"/>
              </a:tblGrid>
              <a:tr h="23600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Проект </a:t>
                      </a:r>
                      <a:r>
                        <a:rPr lang="ru-RU" sz="1600" dirty="0" smtClean="0">
                          <a:effectLst/>
                        </a:rPr>
                        <a:t>бюджета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1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2014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2015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2016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6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Аналитическая ведомственная целевая программа «Эффективное использование и распоряжение муниципальным имуществом, оценка недвижимости, мероприятия по землеустройству, предоставление жилых помещений детям-сиротам по договорам найма специализированных жилых помещений» на 2014-2016 годы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27 </a:t>
                      </a:r>
                      <a:r>
                        <a:rPr lang="ru-RU" sz="1600" dirty="0" smtClean="0">
                          <a:effectLst/>
                        </a:rPr>
                        <a:t>681,7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32 </a:t>
                      </a:r>
                      <a:r>
                        <a:rPr lang="ru-RU" sz="1600" dirty="0" smtClean="0">
                          <a:effectLst/>
                        </a:rPr>
                        <a:t>913,7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36 </a:t>
                      </a:r>
                      <a:r>
                        <a:rPr lang="ru-RU" sz="1600" dirty="0" smtClean="0">
                          <a:effectLst/>
                        </a:rPr>
                        <a:t>636,2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за счет собственных средств местного бюджета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24 </a:t>
                      </a:r>
                      <a:r>
                        <a:rPr lang="ru-RU" sz="1600" dirty="0" smtClean="0">
                          <a:effectLst/>
                        </a:rPr>
                        <a:t>919,3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26 </a:t>
                      </a:r>
                      <a:r>
                        <a:rPr lang="ru-RU" sz="1600" dirty="0" smtClean="0">
                          <a:effectLst/>
                        </a:rPr>
                        <a:t>210,2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27 </a:t>
                      </a:r>
                      <a:r>
                        <a:rPr lang="ru-RU" sz="1600" dirty="0" smtClean="0">
                          <a:effectLst/>
                        </a:rPr>
                        <a:t>672,7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за счет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межбюджетных трансфертов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2 </a:t>
                      </a:r>
                      <a:r>
                        <a:rPr lang="ru-RU" sz="1600" dirty="0" smtClean="0">
                          <a:effectLst/>
                        </a:rPr>
                        <a:t>762,4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6 </a:t>
                      </a:r>
                      <a:r>
                        <a:rPr lang="ru-RU" sz="1600" dirty="0" smtClean="0">
                          <a:effectLst/>
                        </a:rPr>
                        <a:t>703,5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8 </a:t>
                      </a:r>
                      <a:r>
                        <a:rPr lang="ru-RU" sz="1600" dirty="0" smtClean="0">
                          <a:effectLst/>
                        </a:rPr>
                        <a:t>963,5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532266" y="2132856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4821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4495" y="620688"/>
            <a:ext cx="8096620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Комитета по управлению муниципальной собственностью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на выполнение мероприятий в рамках муниципальных программ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34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41592"/>
              </p:ext>
            </p:extLst>
          </p:nvPr>
        </p:nvGraphicFramePr>
        <p:xfrm>
          <a:off x="179512" y="2636912"/>
          <a:ext cx="8823793" cy="346000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150657"/>
                <a:gridCol w="887955"/>
                <a:gridCol w="926227"/>
                <a:gridCol w="858954"/>
              </a:tblGrid>
              <a:tr h="41168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6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2028" marR="2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4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«Энергосбережение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повышение энергетической эффективности в муниципальном образовании город Кировск с подведомственной территорией на 2014-2016 годы»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843,8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843,8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42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«Повышение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эффективности бюджетных расходов в муниципальном образовании город Кировск с подведомственной территорией на 2014 год»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705,0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3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за счет собственных средств местного бюджета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счет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межбюджетных трансфертов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705,0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532266" y="2132856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1076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620688"/>
            <a:ext cx="7992888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Непрограммная деятельность              </a:t>
            </a:r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 Финансово-экономического управления администрации города Кировска</a:t>
            </a:r>
            <a:b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cap="none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35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267619"/>
              </p:ext>
            </p:extLst>
          </p:nvPr>
        </p:nvGraphicFramePr>
        <p:xfrm>
          <a:off x="395536" y="2132856"/>
          <a:ext cx="8640959" cy="4099128"/>
        </p:xfrm>
        <a:graphic>
          <a:graphicData uri="http://schemas.openxmlformats.org/drawingml/2006/table">
            <a:tbl>
              <a:tblPr firstRow="1" firstCol="1" bandRow="1"/>
              <a:tblGrid>
                <a:gridCol w="4823624"/>
                <a:gridCol w="1336615"/>
                <a:gridCol w="1336615"/>
                <a:gridCol w="1144105"/>
              </a:tblGrid>
              <a:tr h="32280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Наименование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 бюджета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тыс. рублей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52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2015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Всего расходов: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15 308,5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17 101,5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17 031,5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Средства, зарезервированные на выплаты по социальной поддержке педагогическим работникам муниципальных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учреждений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в части единовременных пособий при увольнении в связи с выходом на пенсию по старости  и молодым специалистам при трудоустройстве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2 562,0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2 490,0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2 590,0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5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Средства, зарезервированные на компенсацию расходов на оплату стоимости проезда  и провоза багажа к месту использования отпуска (отдыха) и обратно лицам, работающим  в организациях, финансируемых из бюджета города Кировска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8 700,0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9 000,0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8 800,0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8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Средства, зарезервированные на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софинансирование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расходов в рамках реализации областных региональных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программ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2 400,0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2 400,0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2 400,0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Средства, зарезервированные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 создание и обеспечение функций контрольно-счётного органа города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Кировска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1646,5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3 211,5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3 241,5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496" marR="564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9073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304765" y="2636912"/>
            <a:ext cx="8524728" cy="936104"/>
          </a:xfrm>
        </p:spPr>
        <p:txBody>
          <a:bodyPr vert="horz" lIns="0" tIns="45720" rIns="0" bIns="45720" rtlCol="0" anchor="t">
            <a:noAutofit/>
          </a:bodyPr>
          <a:lstStyle/>
          <a:p>
            <a:pPr algn="ctr"/>
            <a:r>
              <a:rPr lang="ru-RU" sz="24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Спасибо за внимание!</a:t>
            </a:r>
            <a:endParaRPr lang="ru-RU" sz="2400" b="1" cap="none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107614" y="6464895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/>
          <a:p>
            <a:pPr algn="r"/>
            <a:fld id="{97664267-1238-47DE-B69B-68BE49D702D4}" type="slidenum">
              <a:rPr lang="ru-RU" sz="2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/>
              <a:t>36</a:t>
            </a:fld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242363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7992888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Неналоговые доходы бюджета </a:t>
            </a:r>
            <a:r>
              <a:rPr lang="ru-RU" sz="2800" b="1" cap="none" dirty="0">
                <a:latin typeface="Times New Roman" pitchFamily="18" charset="0"/>
                <a:ea typeface="+mn-ea"/>
                <a:cs typeface="Times New Roman" pitchFamily="18" charset="0"/>
              </a:rPr>
              <a:t>города </a:t>
            </a:r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Кировска</a:t>
            </a:r>
            <a:endParaRPr lang="ru-RU" sz="2800" b="1" cap="none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4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929301"/>
              </p:ext>
            </p:extLst>
          </p:nvPr>
        </p:nvGraphicFramePr>
        <p:xfrm>
          <a:off x="179511" y="1124745"/>
          <a:ext cx="8730718" cy="5316179"/>
        </p:xfrm>
        <a:graphic>
          <a:graphicData uri="http://schemas.openxmlformats.org/drawingml/2006/table">
            <a:tbl>
              <a:tblPr/>
              <a:tblGrid>
                <a:gridCol w="4385654"/>
                <a:gridCol w="1086266"/>
                <a:gridCol w="1086266"/>
                <a:gridCol w="1086266"/>
                <a:gridCol w="1086266"/>
              </a:tblGrid>
              <a:tr h="370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НЕНАЛОГОВЫЕ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2013 год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2014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год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2015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год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2016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год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378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Доходы, получаемые в виде арендной платы за земельные участки</a:t>
                      </a: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172 680,2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212 909,8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212 909,8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212 909,8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Доходы от сдачи в аренду имущества</a:t>
                      </a: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25 903,6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28 787,0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28 787,0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28 787,0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Доходы от перечисления части прибыли МУП</a:t>
                      </a: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84,4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121,0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126,9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135,1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Прочие поступления от использования имущества</a:t>
                      </a: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609,1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582,0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432,0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432,0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Плата за негативное воздействие на окружающую среду</a:t>
                      </a: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69 329,9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69 064,6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30 000,0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41 250,0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Прочие доходы от компенсации затрат бюджетов городских округов </a:t>
                      </a: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408,2</a:t>
                      </a: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88,3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88,3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88,3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Доходы от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продажи материальных и нематериальных активов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7 084,0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4 437,0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1 458,0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55,8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Штрафы, санкции, возмещение ущерба</a:t>
                      </a: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2 709,3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1 904,7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1 987,4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2 156,0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80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ВСЕГО: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278 808,7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317 894,4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275 789,4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285 814,0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117" marR="4811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597803" y="748428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6402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Структура неналоговых доходов бюджета города Кировска</a:t>
            </a:r>
            <a:endParaRPr lang="ru-RU" sz="20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163449079"/>
              </p:ext>
            </p:extLst>
          </p:nvPr>
        </p:nvGraphicFramePr>
        <p:xfrm>
          <a:off x="65856" y="1340768"/>
          <a:ext cx="8970640" cy="534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6" name="Picture 2" descr="Герб Кировска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8106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7992888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бюджета </a:t>
            </a:r>
            <a:r>
              <a:rPr lang="ru-RU" sz="2800" b="1" cap="none" dirty="0">
                <a:latin typeface="Times New Roman" pitchFamily="18" charset="0"/>
                <a:ea typeface="+mn-ea"/>
                <a:cs typeface="Times New Roman" pitchFamily="18" charset="0"/>
              </a:rPr>
              <a:t>города </a:t>
            </a:r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Кировска, тыс. рублей</a:t>
            </a:r>
            <a:endParaRPr lang="ru-RU" sz="2800" b="1" cap="none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6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TextBox 10"/>
          <p:cNvSpPr txBox="1"/>
          <p:nvPr/>
        </p:nvSpPr>
        <p:spPr>
          <a:xfrm>
            <a:off x="417084" y="669214"/>
            <a:ext cx="1707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2013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3" name="Picture 3" descr="C:\Users\dyadik\AppData\Local\Microsoft\Windows\Temporary Internet Files\Content.IE5\VVYUDBOE\MC90042621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38546"/>
            <a:ext cx="1318533" cy="1279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417083" y="2448020"/>
            <a:ext cx="1707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u="none" strike="noStrike" dirty="0" smtClean="0">
                <a:effectLst/>
                <a:latin typeface="Times New Roman" pitchFamily="18" charset="0"/>
                <a:cs typeface="Times New Roman" pitchFamily="18" charset="0"/>
              </a:rPr>
              <a:t>1 492 123,8</a:t>
            </a:r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49332" y="692696"/>
            <a:ext cx="1707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2014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Picture 3" descr="C:\Users\dyadik\AppData\Local\Microsoft\Windows\Temporary Internet Files\Content.IE5\VVYUDBOE\MC90042621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9398" y="1131334"/>
            <a:ext cx="1127353" cy="1094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658243" y="2448245"/>
            <a:ext cx="1707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u="none" strike="noStrike" dirty="0" smtClean="0">
                <a:effectLst/>
                <a:latin typeface="Times New Roman" pitchFamily="18" charset="0"/>
                <a:cs typeface="Times New Roman" pitchFamily="18" charset="0"/>
              </a:rPr>
              <a:t>1 429 495,9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09572" y="700843"/>
            <a:ext cx="1707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2015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" name="Picture 3" descr="C:\Users\dyadik\AppData\Local\Microsoft\Windows\Temporary Internet Files\Content.IE5\VVYUDBOE\MC90042621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070175"/>
            <a:ext cx="1318533" cy="1279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4882285" y="2448020"/>
            <a:ext cx="1707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u="none" strike="noStrike" dirty="0" smtClean="0">
                <a:effectLst/>
                <a:latin typeface="Times New Roman" pitchFamily="18" charset="0"/>
                <a:cs typeface="Times New Roman" pitchFamily="18" charset="0"/>
              </a:rPr>
              <a:t>1 492 965,5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968970" y="548680"/>
            <a:ext cx="1707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2016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Picture 3" descr="C:\Users\dyadik\AppData\Local\Microsoft\Windows\Temporary Internet Files\Content.IE5\VVYUDBOE\MC90042621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218" y="928526"/>
            <a:ext cx="1610384" cy="1563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7043218" y="2448245"/>
            <a:ext cx="1707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u="none" strike="noStrike" dirty="0" smtClean="0">
                <a:effectLst/>
                <a:latin typeface="Times New Roman" pitchFamily="18" charset="0"/>
                <a:cs typeface="Times New Roman" pitchFamily="18" charset="0"/>
              </a:rPr>
              <a:t>1 597 436,8</a:t>
            </a:r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1027" y="2987660"/>
            <a:ext cx="818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Источники финансирования расходной части бюджета, тыс. рублей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967632478"/>
              </p:ext>
            </p:extLst>
          </p:nvPr>
        </p:nvGraphicFramePr>
        <p:xfrm>
          <a:off x="2617187" y="3356992"/>
          <a:ext cx="6293041" cy="3256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6" name="Диаграмма 35"/>
          <p:cNvGraphicFramePr/>
          <p:nvPr>
            <p:extLst>
              <p:ext uri="{D42A27DB-BD31-4B8C-83A1-F6EECF244321}">
                <p14:modId xmlns:p14="http://schemas.microsoft.com/office/powerpoint/2010/main" val="1918941968"/>
              </p:ext>
            </p:extLst>
          </p:nvPr>
        </p:nvGraphicFramePr>
        <p:xfrm>
          <a:off x="226051" y="3356992"/>
          <a:ext cx="5426694" cy="3242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7021853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80496"/>
            <a:ext cx="7992888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Функциональная структура расходов бюджета </a:t>
            </a:r>
            <a:r>
              <a:rPr lang="ru-RU" sz="2800" b="1" cap="none" dirty="0">
                <a:latin typeface="Times New Roman" pitchFamily="18" charset="0"/>
                <a:ea typeface="+mn-ea"/>
                <a:cs typeface="Times New Roman" pitchFamily="18" charset="0"/>
              </a:rPr>
              <a:t>города </a:t>
            </a:r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Кировска</a:t>
            </a:r>
            <a:endParaRPr lang="ru-RU" sz="2800" b="1" cap="none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7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361513696"/>
              </p:ext>
            </p:extLst>
          </p:nvPr>
        </p:nvGraphicFramePr>
        <p:xfrm>
          <a:off x="251520" y="1052736"/>
          <a:ext cx="3456384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92974670"/>
              </p:ext>
            </p:extLst>
          </p:nvPr>
        </p:nvGraphicFramePr>
        <p:xfrm>
          <a:off x="2166057" y="980728"/>
          <a:ext cx="6744171" cy="5580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835864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80496"/>
            <a:ext cx="7992888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Ведомственная структура бюджета города Кировска</a:t>
            </a:r>
            <a:endParaRPr lang="ru-RU" sz="2800" b="1" cap="none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8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280425278"/>
              </p:ext>
            </p:extLst>
          </p:nvPr>
        </p:nvGraphicFramePr>
        <p:xfrm>
          <a:off x="1115616" y="1340768"/>
          <a:ext cx="72008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Надпись 2"/>
          <p:cNvSpPr txBox="1">
            <a:spLocks noChangeArrowheads="1"/>
          </p:cNvSpPr>
          <p:nvPr/>
        </p:nvSpPr>
        <p:spPr bwMode="auto">
          <a:xfrm>
            <a:off x="2567305" y="4349909"/>
            <a:ext cx="2567305" cy="40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 smtClean="0">
                <a:solidFill>
                  <a:srgbClr val="1F497D"/>
                </a:solidFill>
                <a:effectLst/>
                <a:latin typeface="Times New Roman"/>
                <a:ea typeface="Calibri"/>
                <a:cs typeface="Times New Roman"/>
              </a:rPr>
              <a:t>Получатели </a:t>
            </a:r>
            <a:r>
              <a:rPr lang="ru-RU" sz="1400" dirty="0">
                <a:solidFill>
                  <a:srgbClr val="1F497D"/>
                </a:solidFill>
                <a:effectLst/>
                <a:latin typeface="Times New Roman"/>
                <a:ea typeface="Calibri"/>
                <a:cs typeface="Times New Roman"/>
              </a:rPr>
              <a:t>средств </a:t>
            </a:r>
            <a:r>
              <a:rPr lang="ru-RU" sz="1400" dirty="0" smtClean="0">
                <a:solidFill>
                  <a:srgbClr val="1F497D"/>
                </a:solidFill>
                <a:effectLst/>
                <a:latin typeface="Times New Roman"/>
                <a:ea typeface="Calibri"/>
                <a:cs typeface="Times New Roman"/>
              </a:rPr>
              <a:t>бюджета</a:t>
            </a:r>
            <a:endParaRPr lang="ru-RU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Правая фигурная скобка 8"/>
          <p:cNvSpPr/>
          <p:nvPr/>
        </p:nvSpPr>
        <p:spPr>
          <a:xfrm rot="10800000">
            <a:off x="5436096" y="2708920"/>
            <a:ext cx="288032" cy="3683635"/>
          </a:xfrm>
          <a:prstGeom prst="rightBrace">
            <a:avLst>
              <a:gd name="adj1" fmla="val 8333"/>
              <a:gd name="adj2" fmla="val 49523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1" name="Надпись 2"/>
          <p:cNvSpPr txBox="1">
            <a:spLocks noChangeArrowheads="1"/>
          </p:cNvSpPr>
          <p:nvPr/>
        </p:nvSpPr>
        <p:spPr bwMode="auto">
          <a:xfrm>
            <a:off x="2086877" y="756627"/>
            <a:ext cx="4659630" cy="386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solidFill>
                  <a:srgbClr val="1F497D"/>
                </a:solidFill>
                <a:effectLst/>
                <a:latin typeface="Times New Roman"/>
                <a:ea typeface="Calibri"/>
                <a:cs typeface="Times New Roman"/>
              </a:rPr>
              <a:t>Главные распорядители средств бюджета</a:t>
            </a:r>
            <a:endParaRPr lang="ru-RU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Правая фигурная скобка 11"/>
          <p:cNvSpPr/>
          <p:nvPr/>
        </p:nvSpPr>
        <p:spPr>
          <a:xfrm rot="16200000">
            <a:off x="4305714" y="-1117801"/>
            <a:ext cx="201066" cy="4680520"/>
          </a:xfrm>
          <a:prstGeom prst="rightBrace">
            <a:avLst>
              <a:gd name="adj1" fmla="val 8333"/>
              <a:gd name="adj2" fmla="val 49523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2485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17994" y="548680"/>
            <a:ext cx="8096621" cy="700352"/>
          </a:xfrm>
        </p:spPr>
        <p:txBody>
          <a:bodyPr vert="horz" lIns="0" tIns="45720" rIns="0" bIns="45720" rtlCol="0" anchor="t">
            <a:noAutofit/>
          </a:bodyPr>
          <a:lstStyle/>
          <a:p>
            <a:pPr algn="l"/>
            <a:r>
              <a:rPr lang="ru-RU" sz="2800" b="1" cap="none" dirty="0" smtClean="0">
                <a:latin typeface="Times New Roman" pitchFamily="18" charset="0"/>
                <a:ea typeface="+mn-ea"/>
                <a:cs typeface="Times New Roman" pitchFamily="18" charset="0"/>
              </a:rPr>
              <a:t>Расходы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МКУ «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Управление образования </a:t>
            </a: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города Кировска»</a:t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b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20000" y="6408000"/>
            <a:ext cx="1137684" cy="365125"/>
          </a:xfrm>
          <a:prstGeom prst="rect">
            <a:avLst/>
          </a:prstGeom>
        </p:spPr>
        <p:txBody>
          <a:bodyPr anchor="ctr" anchorCtr="0"/>
          <a:lstStyle/>
          <a:p>
            <a:pPr algn="r"/>
            <a:fld id="{97664267-1238-47DE-B69B-68BE49D702D4}" type="slidenum">
              <a:rPr lang="ru-RU" sz="2400" smtClean="0">
                <a:latin typeface="Times New Roman" pitchFamily="18" charset="0"/>
                <a:cs typeface="Times New Roman" pitchFamily="18" charset="0"/>
              </a:rPr>
              <a:pPr algn="r"/>
              <a:t>9</a:t>
            </a:fld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8010803" y="-70262"/>
            <a:ext cx="1133197" cy="818690"/>
            <a:chOff x="7956376" y="-49696"/>
            <a:chExt cx="1133197" cy="818690"/>
          </a:xfrm>
        </p:grpSpPr>
        <p:pic>
          <p:nvPicPr>
            <p:cNvPr id="1026" name="Picture 2" descr="Герб Кировска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22029" y="16159"/>
              <a:ext cx="467544" cy="702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protown.ru/netcat_files/Image/gerb_mur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376" y="-49696"/>
              <a:ext cx="818690" cy="8186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598898"/>
              </p:ext>
            </p:extLst>
          </p:nvPr>
        </p:nvGraphicFramePr>
        <p:xfrm>
          <a:off x="245302" y="2996952"/>
          <a:ext cx="8611845" cy="2208276"/>
        </p:xfrm>
        <a:graphic>
          <a:graphicData uri="http://schemas.openxmlformats.org/drawingml/2006/table">
            <a:tbl>
              <a:tblPr firstRow="1" firstCol="1" bandRow="1"/>
              <a:tblGrid>
                <a:gridCol w="3868747"/>
                <a:gridCol w="1224136"/>
                <a:gridCol w="1152128"/>
                <a:gridCol w="1152128"/>
                <a:gridCol w="1214706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2013 года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Проект бюджета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r>
                        <a:rPr lang="ru-RU" sz="1800" b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расходов: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736 252,8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708 436,7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739 035,4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780 128,8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собственных средств местного бюджета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468 650,0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295 113,3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302 279,4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323 427,4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за счет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межбюджетных трансфертов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267 875,8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413 323,4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436 756,0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456 701,4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304539" y="1628800"/>
            <a:ext cx="858729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Расходы на обеспечение деятельности учреждения и реализацию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целевых программ в 2014 – 2016 годах составляют: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33349" y="256490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8563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2298</TotalTime>
  <Words>3662</Words>
  <Application>Microsoft Office PowerPoint</Application>
  <PresentationFormat>Экран (4:3)</PresentationFormat>
  <Paragraphs>1025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Проект бюджета города Кировска на 2014 год и плановый период 2015-2016 годов</vt:lpstr>
      <vt:lpstr>Доходы бюджета города Кировска, тыс.рублей</vt:lpstr>
      <vt:lpstr>Налоговые доходы бюджета города Кировска</vt:lpstr>
      <vt:lpstr>Неналоговые доходы бюджета города Кировска</vt:lpstr>
      <vt:lpstr>Структура неналоговых доходов бюджета города Кировска</vt:lpstr>
      <vt:lpstr>Расходы бюджета города Кировска, тыс. рублей</vt:lpstr>
      <vt:lpstr>Функциональная структура расходов бюджета города Кировска</vt:lpstr>
      <vt:lpstr>Ведомственная структура бюджета города Кировска</vt:lpstr>
      <vt:lpstr>Расходы МКУ «Управление образования города Кировска»   </vt:lpstr>
      <vt:lpstr>Расходы МКУ «Управление образования города Кировска» на выполнение мероприятий в рамках ведомственной программы  </vt:lpstr>
      <vt:lpstr>Расходы МКУ «Управление образования города Кировска» на выполнение мероприятий в рамках муниципальных программ  </vt:lpstr>
      <vt:lpstr>Непрограммная деятельность МКУ «Управление образования города Кировска»   </vt:lpstr>
      <vt:lpstr>Расходы МКУ «Управление кировским городским хозяйством»  </vt:lpstr>
      <vt:lpstr>Расходы МКУ «УКГХ» на выполнение мероприятий в рамках ведомственных целевых программ  </vt:lpstr>
      <vt:lpstr>Расходы МКУ «УКГХ» на выполнение мероприятий в рамках муниципальных программ  </vt:lpstr>
      <vt:lpstr>Непрограммная деятельность                    МКУ «Управление кировским городским хозяйством»  </vt:lpstr>
      <vt:lpstr>Расходы МКУ «Управление культуры города Кировска»   </vt:lpstr>
      <vt:lpstr>Расходы МКУ «Управление культуры города Кировска» на выполнение мероприятий в рамках ведомственной программы  </vt:lpstr>
      <vt:lpstr>Расходы МКУ «Управление культуры города Кировска» на выполнение мероприятий в рамках муниципальных программ  </vt:lpstr>
      <vt:lpstr>Непрограммная деятельность МКУ «Управление культуры города Кировска»   </vt:lpstr>
      <vt:lpstr>Расходы МКУ «Управление физической культуры и спорта города Кировска»   </vt:lpstr>
      <vt:lpstr>Расходы МКУ «Управление физической культуры и спорта города Кировска» на выполнение мероприятий в рамках ведомственной программы  </vt:lpstr>
      <vt:lpstr>Расходы МКУ «Управление физической культуры и спорта города Кировска» на выполнение мероприятий в рамках муниципальных программ  </vt:lpstr>
      <vt:lpstr>Непрограммная деятельность МКУ «Управление физической культуры и спорта города Кировска»   </vt:lpstr>
      <vt:lpstr>Расходы МКУ «Управление по делам гражданской обороны и чрезвычайным ситуациям города Кировска»   </vt:lpstr>
      <vt:lpstr>Расходы МКУ «Управление по делам гражданской обороны и чрезвычайным ситуациям города Кировска» на выполнение мероприятий в рамках ведомственной программы  </vt:lpstr>
      <vt:lpstr>Непрограммная деятельность МКУ «Управление по делам гражданской обороны и чрезвычайным ситуациям города Кировска»</vt:lpstr>
      <vt:lpstr>Непрограммная деятельность  Совета депутатов города Кировска</vt:lpstr>
      <vt:lpstr>Расходы Администрации города Кировска </vt:lpstr>
      <vt:lpstr>Расходы Администрации города Кировска на выполнение мероприятий в рамках целевых программ </vt:lpstr>
      <vt:lpstr>Непрограммная деятельность Администрации города Кировска    </vt:lpstr>
      <vt:lpstr>Расходы Комитета по управлению муниципальной собственностью администрации города Кировска   </vt:lpstr>
      <vt:lpstr>Расходы Комитета по управлению муниципальной собственностью на выполнение мероприятий в рамках ведомственной программы  </vt:lpstr>
      <vt:lpstr>Расходы Комитета по управлению муниципальной собственностью на выполнение мероприятий в рамках муниципальных программ  </vt:lpstr>
      <vt:lpstr>Непрограммная деятельность               Финансово-экономического управления администрации города Кировска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Дядик В.В.</dc:creator>
  <cp:lastModifiedBy>Андаева А.Л.</cp:lastModifiedBy>
  <cp:revision>203</cp:revision>
  <cp:lastPrinted>2013-12-13T08:22:22Z</cp:lastPrinted>
  <dcterms:created xsi:type="dcterms:W3CDTF">2012-12-12T15:52:03Z</dcterms:created>
  <dcterms:modified xsi:type="dcterms:W3CDTF">2013-12-13T08:24:22Z</dcterms:modified>
</cp:coreProperties>
</file>