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theme/themeOverride1.xml" ContentType="application/vnd.openxmlformats-officedocument.themeOverride+xml"/>
  <Override PartName="/ppt/charts/chart7.xml" ContentType="application/vnd.openxmlformats-officedocument.drawingml.chart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rawings/drawing1.xml" ContentType="application/vnd.openxmlformats-officedocument.drawingml.chartshapes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57" r:id="rId3"/>
    <p:sldId id="289" r:id="rId4"/>
    <p:sldId id="259" r:id="rId5"/>
    <p:sldId id="260" r:id="rId6"/>
    <p:sldId id="269" r:id="rId7"/>
    <p:sldId id="270" r:id="rId8"/>
    <p:sldId id="272" r:id="rId9"/>
    <p:sldId id="292" r:id="rId10"/>
    <p:sldId id="300" r:id="rId11"/>
    <p:sldId id="293" r:id="rId12"/>
    <p:sldId id="295" r:id="rId13"/>
    <p:sldId id="296" r:id="rId14"/>
    <p:sldId id="297" r:id="rId15"/>
    <p:sldId id="301" r:id="rId16"/>
    <p:sldId id="299" r:id="rId1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65EC2FB-A8A3-4CF8-8F5E-3A4F0ACC329B}">
          <p14:sldIdLst>
            <p14:sldId id="256"/>
            <p14:sldId id="257"/>
            <p14:sldId id="289"/>
            <p14:sldId id="259"/>
            <p14:sldId id="260"/>
            <p14:sldId id="269"/>
            <p14:sldId id="270"/>
            <p14:sldId id="272"/>
            <p14:sldId id="292"/>
            <p14:sldId id="300"/>
            <p14:sldId id="293"/>
            <p14:sldId id="295"/>
            <p14:sldId id="296"/>
            <p14:sldId id="297"/>
            <p14:sldId id="301"/>
            <p14:sldId id="299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00FF"/>
    <a:srgbClr val="F030D9"/>
    <a:srgbClr val="009900"/>
    <a:srgbClr val="3399FF"/>
    <a:srgbClr val="FF9900"/>
    <a:srgbClr val="CC0000"/>
    <a:srgbClr val="00FF00"/>
    <a:srgbClr val="3208A8"/>
    <a:srgbClr val="F30D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58" autoAdjust="0"/>
    <p:restoredTop sz="93295" autoAdjust="0"/>
  </p:normalViewPr>
  <p:slideViewPr>
    <p:cSldViewPr>
      <p:cViewPr varScale="1">
        <p:scale>
          <a:sx n="86" d="100"/>
          <a:sy n="86" d="100"/>
        </p:scale>
        <p:origin x="-137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H:\2014\&#1041;&#1070;&#1044;&#1046;&#1045;&#1058;&#1053;&#1067;&#1049;%20&#1057;&#1045;&#1050;&#1058;&#1054;&#1056;%20-%20&#1056;&#1040;&#1057;&#1061;&#1054;&#1044;&#1067;\02-01%20-%20&#1056;&#1077;&#1096;&#1077;&#1085;&#1080;&#1103;%20&#1057;&#1086;&#1074;&#1077;&#1090;&#1072;%20&#1076;&#1077;&#1087;&#1091;&#1090;&#1072;&#1090;&#1086;&#1074;%20&#1086;%20&#1073;&#1102;&#1076;&#1078;&#1077;&#1090;&#1077;\&#1053;&#1072;%20&#1057;&#1086;&#1074;&#1077;&#1090;%20&#1086;&#1090;&#1095;&#1105;&#1090;%20&#1079;&#1072;%202013%20&#1075;&#1086;&#1076;\&#1050;%20&#1087;&#1088;&#1077;&#1079;&#1077;&#1085;&#1090;&#1072;&#1094;&#1080;&#1080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2014\&#1041;&#1070;&#1044;&#1046;&#1045;&#1058;&#1053;&#1067;&#1049;%20&#1057;&#1045;&#1050;&#1058;&#1054;&#1056;%20-%20&#1056;&#1040;&#1057;&#1061;&#1054;&#1044;&#1067;\02-01%20-%20&#1056;&#1077;&#1096;&#1077;&#1085;&#1080;&#1103;%20&#1057;&#1086;&#1074;&#1077;&#1090;&#1072;%20&#1076;&#1077;&#1087;&#1091;&#1090;&#1072;&#1090;&#1086;&#1074;%20&#1086;%20&#1073;&#1102;&#1076;&#1078;&#1077;&#1090;&#1077;\&#1053;&#1072;%20&#1057;&#1086;&#1074;&#1077;&#1090;%20&#1086;&#1090;&#1095;&#1105;&#1090;%20&#1079;&#1072;%202013%20&#1075;&#1086;&#1076;\&#1050;%20&#1087;&#1088;&#1077;&#1079;&#1077;&#1085;&#1090;&#1072;&#1094;&#1080;&#1080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2014\&#1041;&#1070;&#1044;&#1046;&#1045;&#1058;&#1053;&#1067;&#1049;%20&#1057;&#1045;&#1050;&#1058;&#1054;&#1056;%20-%20&#1056;&#1040;&#1057;&#1061;&#1054;&#1044;&#1067;\02-01%20-%20&#1056;&#1077;&#1096;&#1077;&#1085;&#1080;&#1103;%20&#1057;&#1086;&#1074;&#1077;&#1090;&#1072;%20&#1076;&#1077;&#1087;&#1091;&#1090;&#1072;&#1090;&#1086;&#1074;%20&#1086;%20&#1073;&#1102;&#1076;&#1078;&#1077;&#1090;&#1077;\&#1053;&#1072;%20&#1057;&#1086;&#1074;&#1077;&#1090;%20&#1086;&#1090;&#1095;&#1105;&#1090;%20&#1079;&#1072;%202013%20&#1075;&#1086;&#1076;\&#1050;%20&#1087;&#1088;&#1077;&#1079;&#1077;&#1085;&#1090;&#1072;&#1094;&#1080;&#1080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VINNY\FIN\2014\&#1041;&#1070;&#1044;&#1046;&#1045;&#1058;&#1053;&#1067;&#1049;%20&#1057;&#1045;&#1050;&#1058;&#1054;&#1056;%20-%20&#1056;&#1040;&#1057;&#1061;&#1054;&#1044;&#1067;\02-01%20-%20&#1056;&#1077;&#1096;&#1077;&#1085;&#1080;&#1103;%20&#1057;&#1086;&#1074;&#1077;&#1090;&#1072;%20&#1076;&#1077;&#1087;&#1091;&#1090;&#1072;&#1090;&#1086;&#1074;%20&#1086;%20&#1073;&#1102;&#1076;&#1078;&#1077;&#1090;&#1077;\&#1053;&#1072;%20&#1057;&#1086;&#1074;&#1077;&#1090;%20&#1086;&#1090;&#1095;&#1105;&#1090;%20&#1079;&#1072;%202013%20&#1075;&#1086;&#1076;\&#1050;%20&#1087;&#1088;&#1077;&#1079;&#1077;&#1085;&#1090;&#1072;&#1094;&#1080;&#1080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VINNY\FIN\2014\&#1041;&#1070;&#1044;&#1046;&#1045;&#1058;&#1053;&#1067;&#1049;%20&#1057;&#1045;&#1050;&#1058;&#1054;&#1056;%20-%20&#1056;&#1040;&#1057;&#1061;&#1054;&#1044;&#1067;\02-01%20-%20&#1056;&#1077;&#1096;&#1077;&#1085;&#1080;&#1103;%20&#1057;&#1086;&#1074;&#1077;&#1090;&#1072;%20&#1076;&#1077;&#1087;&#1091;&#1090;&#1072;&#1090;&#1086;&#1074;%20&#1086;%20&#1073;&#1102;&#1076;&#1078;&#1077;&#1090;&#1077;\&#1053;&#1072;%20&#1057;&#1086;&#1074;&#1077;&#1090;%20&#1086;&#1090;&#1095;&#1105;&#1090;%20&#1079;&#1072;%202013%20&#1075;&#1086;&#1076;\&#1050;%20&#1087;&#1088;&#1077;&#1079;&#1077;&#1085;&#1090;&#1072;&#1094;&#1080;&#108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5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674137772252162"/>
          <c:y val="3.8511766143228293E-2"/>
          <c:w val="0.58695814338997121"/>
          <c:h val="0.8654737125560383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619883040935651E-2"/>
                  <c:y val="-2.5332488917036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871952,2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3157894736842108E-2"/>
                  <c:y val="-3.29322355921469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239766081871351E-2"/>
                  <c:y val="-7.59974667511083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871952.2</c:v>
                </c:pt>
                <c:pt idx="1">
                  <c:v>947119.8</c:v>
                </c:pt>
                <c:pt idx="2">
                  <c:v>861929.9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532163742690061E-2"/>
                  <c:y val="-1.0132995566814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8245614035087724E-2"/>
                  <c:y val="-4.8131728942368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4093567251462027E-2"/>
                  <c:y val="-1.77327422419252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393018.8</c:v>
                </c:pt>
                <c:pt idx="1">
                  <c:v>423988.9</c:v>
                </c:pt>
                <c:pt idx="2">
                  <c:v>518108.5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4651136"/>
        <c:axId val="114652672"/>
        <c:axId val="0"/>
      </c:bar3DChart>
      <c:catAx>
        <c:axId val="114651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4652672"/>
        <c:crosses val="autoZero"/>
        <c:auto val="1"/>
        <c:lblAlgn val="ctr"/>
        <c:lblOffset val="100"/>
        <c:noMultiLvlLbl val="0"/>
      </c:catAx>
      <c:valAx>
        <c:axId val="114652672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1146511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463519362711274"/>
          <c:y val="0.38245276338557777"/>
          <c:w val="0.22659287654832627"/>
          <c:h val="0.4934856607141968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57888024050349E-2"/>
          <c:y val="2.9354123140651635E-2"/>
          <c:w val="0.51114776833202036"/>
          <c:h val="0.906734155234773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Лист3!$B$2</c:f>
              <c:strCache>
                <c:ptCount val="1"/>
                <c:pt idx="0">
                  <c:v>физическая культура и спорт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-1.9222286955193523E-2"/>
                  <c:y val="5.33711329830029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Лист3!$C$1:$E$1</c:f>
              <c:strCache>
                <c:ptCount val="3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</c:strCache>
            </c:strRef>
          </c:cat>
          <c:val>
            <c:numRef>
              <c:f>Лист3!$C$2:$E$2</c:f>
              <c:numCache>
                <c:formatCode>0.00</c:formatCode>
                <c:ptCount val="3"/>
                <c:pt idx="0">
                  <c:v>0.02</c:v>
                </c:pt>
                <c:pt idx="1">
                  <c:v>0.4</c:v>
                </c:pt>
                <c:pt idx="2">
                  <c:v>1.5</c:v>
                </c:pt>
              </c:numCache>
            </c:numRef>
          </c:val>
        </c:ser>
        <c:ser>
          <c:idx val="1"/>
          <c:order val="1"/>
          <c:tx>
            <c:strRef>
              <c:f>Лист3!$B$3</c:f>
              <c:strCache>
                <c:ptCount val="1"/>
                <c:pt idx="0">
                  <c:v>социальная политика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Лист3!$C$1:$E$1</c:f>
              <c:strCache>
                <c:ptCount val="3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</c:strCache>
            </c:strRef>
          </c:cat>
          <c:val>
            <c:numRef>
              <c:f>Лист3!$C$3:$E$3</c:f>
              <c:numCache>
                <c:formatCode>0.00</c:formatCode>
                <c:ptCount val="3"/>
                <c:pt idx="0">
                  <c:v>1.3</c:v>
                </c:pt>
                <c:pt idx="1">
                  <c:v>1.8</c:v>
                </c:pt>
                <c:pt idx="2">
                  <c:v>2</c:v>
                </c:pt>
              </c:numCache>
            </c:numRef>
          </c:val>
        </c:ser>
        <c:ser>
          <c:idx val="2"/>
          <c:order val="2"/>
          <c:tx>
            <c:strRef>
              <c:f>Лист3!$B$4</c:f>
              <c:strCache>
                <c:ptCount val="1"/>
                <c:pt idx="0">
                  <c:v>культура и искусство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Лист3!$C$1:$E$1</c:f>
              <c:strCache>
                <c:ptCount val="3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</c:strCache>
            </c:strRef>
          </c:cat>
          <c:val>
            <c:numRef>
              <c:f>Лист3!$C$4:$E$4</c:f>
              <c:numCache>
                <c:formatCode>0.00</c:formatCode>
                <c:ptCount val="3"/>
                <c:pt idx="0">
                  <c:v>3.9</c:v>
                </c:pt>
                <c:pt idx="1">
                  <c:v>4.5999999999999996</c:v>
                </c:pt>
                <c:pt idx="2">
                  <c:v>5.2</c:v>
                </c:pt>
              </c:numCache>
            </c:numRef>
          </c:val>
        </c:ser>
        <c:ser>
          <c:idx val="3"/>
          <c:order val="3"/>
          <c:tx>
            <c:strRef>
              <c:f>Лист3!$B$5</c:f>
              <c:strCache>
                <c:ptCount val="1"/>
                <c:pt idx="0">
                  <c:v>жилищно-коммунальное хозяйство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Лист3!$C$1:$E$1</c:f>
              <c:strCache>
                <c:ptCount val="3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</c:strCache>
            </c:strRef>
          </c:cat>
          <c:val>
            <c:numRef>
              <c:f>Лист3!$C$5:$E$5</c:f>
              <c:numCache>
                <c:formatCode>0.00</c:formatCode>
                <c:ptCount val="3"/>
                <c:pt idx="0">
                  <c:v>8.1</c:v>
                </c:pt>
                <c:pt idx="1">
                  <c:v>8.5</c:v>
                </c:pt>
                <c:pt idx="2">
                  <c:v>6.5</c:v>
                </c:pt>
              </c:numCache>
            </c:numRef>
          </c:val>
        </c:ser>
        <c:ser>
          <c:idx val="4"/>
          <c:order val="4"/>
          <c:tx>
            <c:strRef>
              <c:f>Лист3!$B$6</c:f>
              <c:strCache>
                <c:ptCount val="1"/>
                <c:pt idx="0">
                  <c:v>образование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Лист3!$C$1:$E$1</c:f>
              <c:strCache>
                <c:ptCount val="3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</c:strCache>
            </c:strRef>
          </c:cat>
          <c:val>
            <c:numRef>
              <c:f>Лист3!$C$6:$E$6</c:f>
              <c:numCache>
                <c:formatCode>0.00</c:formatCode>
                <c:ptCount val="3"/>
                <c:pt idx="0">
                  <c:v>23.3</c:v>
                </c:pt>
                <c:pt idx="1">
                  <c:v>27</c:v>
                </c:pt>
                <c:pt idx="2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658688"/>
        <c:axId val="92672768"/>
      </c:barChart>
      <c:catAx>
        <c:axId val="92658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2672768"/>
        <c:crosses val="autoZero"/>
        <c:auto val="1"/>
        <c:lblAlgn val="ctr"/>
        <c:lblOffset val="100"/>
        <c:noMultiLvlLbl val="0"/>
      </c:catAx>
      <c:valAx>
        <c:axId val="9267276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926586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82536750179072"/>
          <c:y val="3.9121670844253581E-2"/>
          <c:w val="0.23104417981588016"/>
          <c:h val="0.9480892188840516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Лист2!$B$16</c:f>
              <c:strCache>
                <c:ptCount val="1"/>
                <c:pt idx="0">
                  <c:v>Расходы на содержание, тыс. рублей</c:v>
                </c:pt>
              </c:strCache>
            </c:strRef>
          </c:tx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Лист2!$C$15:$E$15</c:f>
              <c:strCache>
                <c:ptCount val="3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</c:strCache>
            </c:strRef>
          </c:cat>
          <c:val>
            <c:numRef>
              <c:f>Лист2!$C$16:$E$16</c:f>
              <c:numCache>
                <c:formatCode>General</c:formatCode>
                <c:ptCount val="3"/>
                <c:pt idx="0">
                  <c:v>45961.3</c:v>
                </c:pt>
                <c:pt idx="1">
                  <c:v>51453.599999999999</c:v>
                </c:pt>
                <c:pt idx="2">
                  <c:v>52870.3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8"/>
        <c:overlap val="-1"/>
        <c:axId val="92716416"/>
        <c:axId val="100533376"/>
      </c:barChart>
      <c:catAx>
        <c:axId val="92716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0533376"/>
        <c:crosses val="autoZero"/>
        <c:auto val="1"/>
        <c:lblAlgn val="ctr"/>
        <c:lblOffset val="100"/>
        <c:noMultiLvlLbl val="0"/>
      </c:catAx>
      <c:valAx>
        <c:axId val="10053337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92716416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/>
      </a:pPr>
      <a:endParaRPr lang="ru-RU"/>
    </a:p>
  </c:txPr>
  <c:externalData r:id="rId1">
    <c:autoUpdate val="1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200"/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Лист2!$B$19</c:f>
              <c:strCache>
                <c:ptCount val="1"/>
                <c:pt idx="0">
                  <c:v>Расходы на содержание, тыс. рублей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Лист2!$C$18:$E$18</c:f>
              <c:strCache>
                <c:ptCount val="3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</c:strCache>
            </c:strRef>
          </c:cat>
          <c:val>
            <c:numRef>
              <c:f>Лист2!$C$19:$E$19</c:f>
              <c:numCache>
                <c:formatCode>General</c:formatCode>
                <c:ptCount val="3"/>
                <c:pt idx="0">
                  <c:v>9268.9</c:v>
                </c:pt>
                <c:pt idx="1">
                  <c:v>9644.7999999999993</c:v>
                </c:pt>
                <c:pt idx="2">
                  <c:v>8804.2999999999993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566528"/>
        <c:axId val="100568064"/>
      </c:barChart>
      <c:catAx>
        <c:axId val="100566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0568064"/>
        <c:crosses val="autoZero"/>
        <c:auto val="1"/>
        <c:lblAlgn val="ctr"/>
        <c:lblOffset val="100"/>
        <c:noMultiLvlLbl val="0"/>
      </c:catAx>
      <c:valAx>
        <c:axId val="10056806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00566528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080"/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Лист2!$B$22</c:f>
              <c:strCache>
                <c:ptCount val="1"/>
                <c:pt idx="0">
                  <c:v>Расходы на содержание, тыс. рублей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Лист2!$C$21:$E$21</c:f>
              <c:strCache>
                <c:ptCount val="3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</c:strCache>
            </c:strRef>
          </c:cat>
          <c:val>
            <c:numRef>
              <c:f>Лист2!$C$22:$E$22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2087.9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638720"/>
        <c:axId val="100640256"/>
      </c:barChart>
      <c:catAx>
        <c:axId val="100638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640256"/>
        <c:crosses val="autoZero"/>
        <c:auto val="1"/>
        <c:lblAlgn val="ctr"/>
        <c:lblOffset val="100"/>
        <c:noMultiLvlLbl val="0"/>
      </c:catAx>
      <c:valAx>
        <c:axId val="10064025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00638720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381740111433446"/>
          <c:y val="3.8511706440308144E-2"/>
          <c:w val="0.65734332550536445"/>
          <c:h val="0.8654737125560383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4619883040935672E-2"/>
                  <c:y val="1.8689883328035412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smtClean="0"/>
                      <a:t>583 225,7</a:t>
                    </a:r>
                  </a:p>
                  <a:p>
                    <a:endParaRPr lang="en-US" sz="11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1929824561403508E-2"/>
                  <c:y val="-2.1804863882707984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smtClean="0"/>
                      <a:t>288 726,5</a:t>
                    </a:r>
                    <a:endParaRPr lang="en-US" sz="11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583225.69999999995</c:v>
                </c:pt>
                <c:pt idx="1">
                  <c:v>288726.5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8479532163742687E-3"/>
                  <c:y val="-3.7379766656070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3859649122807015E-3"/>
                  <c:y val="-6.2299611093451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</c:v>
                </c:pt>
              </c:strCache>
            </c:str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665810.5</c:v>
                </c:pt>
                <c:pt idx="1">
                  <c:v>281309.3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2163742690058478E-2"/>
                  <c:y val="-3.1149805546725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3625730994152045E-2"/>
                  <c:y val="-3.42647861013982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</c:v>
                </c:pt>
              </c:strCache>
            </c:strRef>
          </c:cat>
          <c:val>
            <c:numRef>
              <c:f>Лист1!$D$2:$D$3</c:f>
              <c:numCache>
                <c:formatCode>#,##0.0</c:formatCode>
                <c:ptCount val="2"/>
                <c:pt idx="0">
                  <c:v>537833.5</c:v>
                </c:pt>
                <c:pt idx="1">
                  <c:v>324096.40000000002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4734592"/>
        <c:axId val="114736128"/>
        <c:axId val="0"/>
      </c:bar3DChart>
      <c:catAx>
        <c:axId val="114734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4736128"/>
        <c:crosses val="autoZero"/>
        <c:auto val="1"/>
        <c:lblAlgn val="ctr"/>
        <c:lblOffset val="100"/>
        <c:noMultiLvlLbl val="0"/>
      </c:catAx>
      <c:valAx>
        <c:axId val="11473612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ru-RU"/>
          </a:p>
        </c:txPr>
        <c:crossAx val="114734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410887783763874"/>
          <c:y val="0.21424370234325021"/>
          <c:w val="9.7345973200718319E-2"/>
          <c:h val="0.2448455656412249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8581871345029239E-2"/>
          <c:y val="0.17474119314302694"/>
          <c:w val="0.77704678362573121"/>
          <c:h val="0.748728778544760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1.1695906432748537E-2"/>
                  <c:y val="0.10382323139257466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1021008887047014"/>
                  <c:y val="5.892647795098589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5789473684210537E-2"/>
                  <c:y val="7.295686530289030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8947368421052627E-2"/>
                  <c:y val="-8.418099842641188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5321637426900589E-2"/>
                  <c:y val="-5.612066561760792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4619883040935672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.17251461988304093"/>
                  <c:y val="-1.683619968528237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40789473684210525"/>
                  <c:y val="0.1290775309204982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Налоговые и неналоговые доходы</c:v>
                </c:pt>
                <c:pt idx="1">
                  <c:v>Безвозмездные поступления от нерезидентов</c:v>
                </c:pt>
                <c:pt idx="2">
                  <c:v>Дотации</c:v>
                </c:pt>
                <c:pt idx="3">
                  <c:v>Субсидии</c:v>
                </c:pt>
                <c:pt idx="4">
                  <c:v>Субвенции</c:v>
                </c:pt>
                <c:pt idx="5">
                  <c:v>Иные межбюджетные трансферты</c:v>
                </c:pt>
                <c:pt idx="6">
                  <c:v>Прочие безвозмездные поступления</c:v>
                </c:pt>
                <c:pt idx="7">
                  <c:v>Возврат организациями остатков субсидий прошлых лет</c:v>
                </c:pt>
              </c:strCache>
            </c:strRef>
          </c:cat>
          <c:val>
            <c:numRef>
              <c:f>Лист1!$B$2:$B$9</c:f>
              <c:numCache>
                <c:formatCode>#,##0.0</c:formatCode>
                <c:ptCount val="8"/>
                <c:pt idx="0">
                  <c:v>861929.9</c:v>
                </c:pt>
                <c:pt idx="1">
                  <c:v>5900.8</c:v>
                </c:pt>
                <c:pt idx="2">
                  <c:v>9371</c:v>
                </c:pt>
                <c:pt idx="3">
                  <c:v>12275.1</c:v>
                </c:pt>
                <c:pt idx="4">
                  <c:v>445019.8</c:v>
                </c:pt>
                <c:pt idx="5">
                  <c:v>4800.3999999999996</c:v>
                </c:pt>
                <c:pt idx="6">
                  <c:v>41709</c:v>
                </c:pt>
                <c:pt idx="7">
                  <c:v>257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069277586736859"/>
          <c:y val="0.12350336554048007"/>
          <c:w val="0.82845912638615571"/>
          <c:h val="0.7964313443197268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1.3419708798540929E-2"/>
                  <c:y val="0.25524981059867946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000"/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6249225750314111"/>
                  <c:y val="0.1230326995116466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9965552273345658E-2"/>
                  <c:y val="1.903649224899988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0909154858294895"/>
                  <c:y val="5.45501499150531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1189057147288055E-2"/>
                  <c:y val="-5.490925224915396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8.8452512840704683E-2"/>
                  <c:y val="-0.1444796956216924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9.4764795249844685E-2"/>
                  <c:y val="-0.2049142415660202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6.4828030670966864E-3"/>
                  <c:y val="-0.2556328959151413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4.8648882062387579E-2"/>
                  <c:y val="-9.790196013771373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7.518463591459898E-2"/>
                  <c:y val="-4.079248339071404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2.9484170946901561E-2"/>
                  <c:y val="-3.159650859168929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3.2432588041591721E-2"/>
                  <c:y val="-2.742325552711383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0.15921440703385537"/>
                  <c:y val="5.16702648278000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0.20638919662831093"/>
                  <c:y val="-2.7194988927142692E-2"/>
                </c:manualLayout>
              </c:layout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3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Налог, взимаемый по упрощенной системе налогообложения</c:v>
                </c:pt>
                <c:pt idx="3">
                  <c:v>Единый налог на вменённый доход</c:v>
                </c:pt>
                <c:pt idx="4">
                  <c:v>Налог, взимаемый по патентной системе налогообложения</c:v>
                </c:pt>
                <c:pt idx="5">
                  <c:v>Налог на имущество физических лиц</c:v>
                </c:pt>
                <c:pt idx="6">
                  <c:v>Земельный налог</c:v>
                </c:pt>
                <c:pt idx="7">
                  <c:v>прочие налоговые доходы (госпошлина)</c:v>
                </c:pt>
                <c:pt idx="8">
                  <c:v>Доходы в виде аренды за земельные участки</c:v>
                </c:pt>
                <c:pt idx="9">
                  <c:v>Доходы от сдачи в аренду имущества </c:v>
                </c:pt>
                <c:pt idx="10">
                  <c:v>Плата за негативное воздействие на окружающую среду</c:v>
                </c:pt>
                <c:pt idx="11">
                  <c:v>Доходы от продажи материальных и нематериальных активов</c:v>
                </c:pt>
                <c:pt idx="12">
                  <c:v>Прочие неналоговые доходы</c:v>
                </c:pt>
              </c:strCache>
            </c:strRef>
          </c:cat>
          <c:val>
            <c:numRef>
              <c:f>Лист1!$B$2:$B$14</c:f>
              <c:numCache>
                <c:formatCode>#,##0.0</c:formatCode>
                <c:ptCount val="13"/>
                <c:pt idx="0">
                  <c:v>421756.8</c:v>
                </c:pt>
                <c:pt idx="1">
                  <c:v>5010</c:v>
                </c:pt>
                <c:pt idx="2">
                  <c:v>27725.9</c:v>
                </c:pt>
                <c:pt idx="3">
                  <c:v>17386.099999999999</c:v>
                </c:pt>
                <c:pt idx="4">
                  <c:v>1170.4000000000001</c:v>
                </c:pt>
                <c:pt idx="5">
                  <c:v>6814.6</c:v>
                </c:pt>
                <c:pt idx="6">
                  <c:v>53897.3</c:v>
                </c:pt>
                <c:pt idx="7">
                  <c:v>4072.3</c:v>
                </c:pt>
                <c:pt idx="8">
                  <c:v>214784.7</c:v>
                </c:pt>
                <c:pt idx="9">
                  <c:v>27526.1</c:v>
                </c:pt>
                <c:pt idx="10">
                  <c:v>58633.8</c:v>
                </c:pt>
                <c:pt idx="11">
                  <c:v>19047.400000000001</c:v>
                </c:pt>
                <c:pt idx="12">
                  <c:v>4104.3999999999996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5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674137772252162"/>
          <c:y val="3.8511766143228293E-2"/>
          <c:w val="0.58695814338997099"/>
          <c:h val="0.8654737125560383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 счёт собственных средств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157894736842105E-2"/>
                  <c:y val="-1.0132995566814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4619883040935672E-3"/>
                  <c:y val="-1.7732742241925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9005847953216373E-2"/>
                  <c:y val="-5.06669725182388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867584</c:v>
                </c:pt>
                <c:pt idx="1">
                  <c:v>1060172.8</c:v>
                </c:pt>
                <c:pt idx="2">
                  <c:v>966791.5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 счёт субсидий и субвенций областного бюджета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5321637426900596E-2"/>
                  <c:y val="-1.0132995566814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8245614035087717E-2"/>
                  <c:y val="-4.8131728942368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409356725146202E-2"/>
                  <c:y val="-1.7732742241925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362345.1</c:v>
                </c:pt>
                <c:pt idx="1">
                  <c:v>386197.7</c:v>
                </c:pt>
                <c:pt idx="2">
                  <c:v>460409.4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3403392"/>
        <c:axId val="133404928"/>
        <c:axId val="0"/>
      </c:bar3DChart>
      <c:catAx>
        <c:axId val="133403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3404928"/>
        <c:crosses val="autoZero"/>
        <c:auto val="1"/>
        <c:lblAlgn val="ctr"/>
        <c:lblOffset val="100"/>
        <c:noMultiLvlLbl val="0"/>
      </c:catAx>
      <c:valAx>
        <c:axId val="13340492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ru-RU"/>
          </a:p>
        </c:txPr>
        <c:crossAx val="1334033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100946263296041"/>
          <c:y val="0.31658829220128359"/>
          <c:w val="0.22659287654832624"/>
          <c:h val="0.4934856607141968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665891289856682"/>
          <c:y val="0.26530214591541113"/>
          <c:w val="0.72144811440186551"/>
          <c:h val="0.70151500260654798"/>
        </c:manualLayout>
      </c:layout>
      <c:pie3DChart>
        <c:varyColors val="1"/>
        <c:ser>
          <c:idx val="0"/>
          <c:order val="0"/>
          <c:explosion val="21"/>
          <c:dLbls>
            <c:dLbl>
              <c:idx val="0"/>
              <c:layout>
                <c:manualLayout>
                  <c:x val="9.4162604620197918E-2"/>
                  <c:y val="-7.665216685325562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4756826097195197"/>
                  <c:y val="-8.411458555886952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1251732972603538E-2"/>
                  <c:y val="1.628024236623281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4054120092566853E-2"/>
                  <c:y val="0.14787886815994808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536928473160392"/>
                      <c:h val="0.32099211198755695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10540579003188857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-6.8162371786586309E-2"/>
                  <c:y val="-2.7133737277054686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-4.4973184296213935E-2"/>
                  <c:y val="2.442036354934916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17146026512931561"/>
                  <c:y val="9.496808046969137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28670404988836379"/>
                  <c:y val="-3.6624135779785216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9"/>
              <c:layout>
                <c:manualLayout>
                  <c:x val="-5.059483233324067E-2"/>
                  <c:y val="-2.984732465623477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Лист1!$A$1:$A$10</c:f>
              <c:strCache>
                <c:ptCount val="10"/>
                <c:pt idx="0">
                  <c:v>Совет депутатов г. Кировска</c:v>
                </c:pt>
                <c:pt idx="1">
                  <c:v>Администрация г. Кировска</c:v>
                </c:pt>
                <c:pt idx="2">
                  <c:v>Комитет по управлению мун.собственностью</c:v>
                </c:pt>
                <c:pt idx="3">
                  <c:v>Контрольно-счетный орган города Кировска</c:v>
                </c:pt>
                <c:pt idx="4">
                  <c:v>МКУ "Управление образования"</c:v>
                </c:pt>
                <c:pt idx="5">
                  <c:v>МКУ "Управление ФКС и Т"</c:v>
                </c:pt>
                <c:pt idx="6">
                  <c:v>МКУ "Управление культуры"</c:v>
                </c:pt>
                <c:pt idx="7">
                  <c:v>МКУ "УКГХ"</c:v>
                </c:pt>
                <c:pt idx="8">
                  <c:v>МКУ "Управление по делам ГО и ЧС"</c:v>
                </c:pt>
                <c:pt idx="9">
                  <c:v>МКУ "МФЦ предоставления гос.(мун.) услуг"</c:v>
                </c:pt>
              </c:strCache>
            </c:strRef>
          </c:cat>
          <c:val>
            <c:numRef>
              <c:f>Лист1!$B$1:$B$10</c:f>
              <c:numCache>
                <c:formatCode>#,##0.0</c:formatCode>
                <c:ptCount val="10"/>
                <c:pt idx="0">
                  <c:v>8930.5</c:v>
                </c:pt>
                <c:pt idx="1">
                  <c:v>110371.9</c:v>
                </c:pt>
                <c:pt idx="2">
                  <c:v>93882.5</c:v>
                </c:pt>
                <c:pt idx="3">
                  <c:v>2087.9</c:v>
                </c:pt>
                <c:pt idx="4">
                  <c:v>715026.8</c:v>
                </c:pt>
                <c:pt idx="5">
                  <c:v>76503.100000000006</c:v>
                </c:pt>
                <c:pt idx="6">
                  <c:v>199486</c:v>
                </c:pt>
                <c:pt idx="7">
                  <c:v>209422.6</c:v>
                </c:pt>
                <c:pt idx="8">
                  <c:v>10047.200000000001</c:v>
                </c:pt>
                <c:pt idx="9">
                  <c:v>1442.5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238204944646918E-2"/>
          <c:y val="4.408391154277809E-2"/>
          <c:w val="0.90413137053276449"/>
          <c:h val="0.89056371597505057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numRef>
              <c:f>Лист1!$A$2:$A$9</c:f>
              <c:numCache>
                <c:formatCode>General</c:formatCode>
                <c:ptCount val="8"/>
              </c:numCache>
            </c:numRef>
          </c:cat>
          <c:val>
            <c:numRef>
              <c:f>Лист1!$B$2:$B$9</c:f>
              <c:numCache>
                <c:formatCode>#,##0.00</c:formatCode>
                <c:ptCount val="8"/>
                <c:pt idx="0">
                  <c:v>66858.100000000006</c:v>
                </c:pt>
                <c:pt idx="1">
                  <c:v>18741.099999999999</c:v>
                </c:pt>
                <c:pt idx="2">
                  <c:v>4129.1000000000004</c:v>
                </c:pt>
                <c:pt idx="3">
                  <c:v>1730</c:v>
                </c:pt>
                <c:pt idx="4">
                  <c:v>22841.9</c:v>
                </c:pt>
                <c:pt idx="5">
                  <c:v>15486.9</c:v>
                </c:pt>
                <c:pt idx="6">
                  <c:v>2470.9</c:v>
                </c:pt>
                <c:pt idx="7">
                  <c:v>5136.5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numRef>
              <c:f>Лист1!$A$2:$A$9</c:f>
              <c:numCache>
                <c:formatCode>General</c:formatCode>
                <c:ptCount val="8"/>
              </c:numCache>
            </c:numRef>
          </c:cat>
          <c:val>
            <c:numRef>
              <c:f>Лист1!$C$2:$C$9</c:f>
              <c:numCache>
                <c:formatCode>General</c:formatCode>
                <c:ptCount val="8"/>
                <c:pt idx="7" formatCode="#,##0.00">
                  <c:v>1537.9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2892544"/>
        <c:axId val="152894080"/>
        <c:axId val="0"/>
      </c:bar3DChart>
      <c:catAx>
        <c:axId val="152892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2894080"/>
        <c:crosses val="autoZero"/>
        <c:auto val="1"/>
        <c:lblAlgn val="ctr"/>
        <c:lblOffset val="100"/>
        <c:noMultiLvlLbl val="0"/>
      </c:catAx>
      <c:valAx>
        <c:axId val="152894080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528925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463938234466097E-2"/>
          <c:y val="9.3837777492544974E-2"/>
          <c:w val="0.89850900171925052"/>
          <c:h val="0.823251017136853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numRef>
              <c:f>Лист1!$A$2:$A$9</c:f>
              <c:numCache>
                <c:formatCode>General</c:formatCode>
                <c:ptCount val="8"/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 formatCode="#,##0.00">
                  <c:v>2229.3000000000002</c:v>
                </c:pt>
                <c:pt idx="1">
                  <c:v>1366.9</c:v>
                </c:pt>
                <c:pt idx="2">
                  <c:v>3707.1</c:v>
                </c:pt>
                <c:pt idx="3">
                  <c:v>16464.400000000001</c:v>
                </c:pt>
                <c:pt idx="4">
                  <c:v>730</c:v>
                </c:pt>
                <c:pt idx="5">
                  <c:v>4357.7</c:v>
                </c:pt>
                <c:pt idx="6">
                  <c:v>10333.700000000001</c:v>
                </c:pt>
                <c:pt idx="7">
                  <c:v>724.4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numRef>
              <c:f>Лист1!$A$2:$A$9</c:f>
              <c:numCache>
                <c:formatCode>General</c:formatCode>
                <c:ptCount val="8"/>
              </c:numCache>
            </c:numRef>
          </c:cat>
          <c:val>
            <c:numRef>
              <c:f>Лист1!$C$2:$C$9</c:f>
              <c:numCache>
                <c:formatCode>General</c:formatCode>
                <c:ptCount val="8"/>
                <c:pt idx="0" formatCode="#,##0.00">
                  <c:v>266.39999999999998</c:v>
                </c:pt>
                <c:pt idx="4">
                  <c:v>730</c:v>
                </c:pt>
                <c:pt idx="5">
                  <c:v>292.60000000000002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1654272"/>
        <c:axId val="161655808"/>
        <c:axId val="0"/>
      </c:bar3DChart>
      <c:catAx>
        <c:axId val="161654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1655808"/>
        <c:crosses val="autoZero"/>
        <c:auto val="1"/>
        <c:lblAlgn val="ctr"/>
        <c:lblOffset val="100"/>
        <c:noMultiLvlLbl val="0"/>
      </c:catAx>
      <c:valAx>
        <c:axId val="161655808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616542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4430291753668076E-2"/>
          <c:y val="3.0553891531279246E-2"/>
          <c:w val="0.93743828567334675"/>
          <c:h val="0.59211735843782787"/>
        </c:manualLayout>
      </c:layout>
      <c:lineChart>
        <c:grouping val="standard"/>
        <c:varyColors val="0"/>
        <c:ser>
          <c:idx val="0"/>
          <c:order val="0"/>
          <c:tx>
            <c:strRef>
              <c:f>Лист1!$C$3</c:f>
              <c:strCache>
                <c:ptCount val="1"/>
                <c:pt idx="0">
                  <c:v>Объем доходов местного бюджета в расчете на 1 жителя, тыс.рублей</c:v>
                </c:pt>
              </c:strCache>
            </c:strRef>
          </c:tx>
          <c:spPr>
            <a:ln w="34925">
              <a:solidFill>
                <a:srgbClr val="33CC33"/>
              </a:solidFill>
            </a:ln>
            <a:effectLst>
              <a:outerShdw blurRad="50800" dist="50800" dir="5400000" algn="ctr" rotWithShape="0">
                <a:schemeClr val="tx1"/>
              </a:outerShdw>
            </a:effectLst>
          </c:spPr>
          <c:marker>
            <c:symbol val="diamond"/>
            <c:size val="5"/>
            <c:spPr>
              <a:solidFill>
                <a:srgbClr val="33CC33"/>
              </a:solidFill>
              <a:ln w="34925">
                <a:solidFill>
                  <a:srgbClr val="33CC33"/>
                </a:solidFill>
              </a:ln>
              <a:effectLst>
                <a:outerShdw blurRad="50800" dist="50800" dir="5400000" algn="ctr" rotWithShape="0">
                  <a:schemeClr val="tx1"/>
                </a:outerShdw>
              </a:effectLst>
            </c:spPr>
          </c:marker>
          <c:dLbls>
            <c:dLbl>
              <c:idx val="0"/>
              <c:layout>
                <c:manualLayout>
                  <c:x val="-1.944444444444442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6496536729563796E-2"/>
                  <c:y val="-2.50032314513054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Лист1!$D$2:$F$2</c:f>
              <c:strCache>
                <c:ptCount val="3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</c:strCache>
            </c:strRef>
          </c:cat>
          <c:val>
            <c:numRef>
              <c:f>Лист1!$D$3:$F$3</c:f>
              <c:numCache>
                <c:formatCode>General</c:formatCode>
                <c:ptCount val="3"/>
                <c:pt idx="0">
                  <c:v>41.6</c:v>
                </c:pt>
                <c:pt idx="1">
                  <c:v>45.6</c:v>
                </c:pt>
                <c:pt idx="2" formatCode="0.0">
                  <c:v>46.528606299393118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Лист1!$C$4</c:f>
              <c:strCache>
                <c:ptCount val="1"/>
                <c:pt idx="0">
                  <c:v>Объем расходов местного бюджета в расчете на 1 жителя, тыс.рублей</c:v>
                </c:pt>
              </c:strCache>
            </c:strRef>
          </c:tx>
          <c:spPr>
            <a:ln w="34925">
              <a:solidFill>
                <a:srgbClr val="FF0000"/>
              </a:solidFill>
            </a:ln>
            <a:effectLst>
              <a:outerShdw blurRad="50800" dist="50800" dir="5400000" algn="ctr" rotWithShape="0">
                <a:schemeClr val="tx1"/>
              </a:outerShdw>
            </a:effectLst>
          </c:spPr>
          <c:marker>
            <c:symbol val="square"/>
            <c:size val="5"/>
            <c:spPr>
              <a:solidFill>
                <a:srgbClr val="FF0000"/>
              </a:solidFill>
              <a:ln w="34925">
                <a:solidFill>
                  <a:srgbClr val="FF0000"/>
                </a:solidFill>
              </a:ln>
              <a:effectLst>
                <a:outerShdw blurRad="50800" dist="50800" dir="5400000" algn="ctr" rotWithShape="0">
                  <a:schemeClr val="tx1"/>
                </a:outerShdw>
              </a:effectLst>
            </c:spPr>
          </c:marker>
          <c:dLbls>
            <c:dLbl>
              <c:idx val="0"/>
              <c:layout>
                <c:manualLayout>
                  <c:x val="-3.055555555555553E-2"/>
                  <c:y val="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4265761748175438E-2"/>
                  <c:y val="-2.59205043294886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Лист1!$D$2:$F$2</c:f>
              <c:strCache>
                <c:ptCount val="3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</c:strCache>
            </c:strRef>
          </c:cat>
          <c:val>
            <c:numRef>
              <c:f>Лист1!$D$4:$F$4</c:f>
              <c:numCache>
                <c:formatCode>0.0</c:formatCode>
                <c:ptCount val="3"/>
                <c:pt idx="0">
                  <c:v>40.4</c:v>
                </c:pt>
                <c:pt idx="1">
                  <c:v>48.1</c:v>
                </c:pt>
                <c:pt idx="2">
                  <c:v>48.118709393796358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78624"/>
        <c:axId val="92380160"/>
      </c:lineChart>
      <c:catAx>
        <c:axId val="923786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92380160"/>
        <c:crosses val="autoZero"/>
        <c:auto val="1"/>
        <c:lblAlgn val="ctr"/>
        <c:lblOffset val="100"/>
        <c:noMultiLvlLbl val="0"/>
      </c:catAx>
      <c:valAx>
        <c:axId val="923801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23786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9970003332963004E-2"/>
          <c:y val="0.74127918230175127"/>
          <c:w val="0.95797903044004618"/>
          <c:h val="0.12710324304465631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0.64608</cdr:x>
      <cdr:y>0.01806</cdr:y>
    </cdr:from>
    <cdr:to>
      <cdr:x>0.76455</cdr:x>
      <cdr:y>0.14203</cdr:y>
    </cdr:to>
    <cdr:pic>
      <cdr:nvPicPr>
        <cdr:cNvPr id="2" name="Рисунок 1" descr="C:\Users\dyadik.KIROVSK\AppData\Local\Microsoft\Windows\Temporary Internet Files\Content.IE5\B3PCGEPW\MC900446544[1].wmf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5616624" y="85937"/>
          <a:ext cx="1029900" cy="589993"/>
        </a:xfrm>
        <a:prstGeom xmlns:a="http://schemas.openxmlformats.org/drawingml/2006/main" prst="rect">
          <a:avLst/>
        </a:prstGeom>
        <a:noFill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dr:spPr>
    </cdr:pic>
  </cdr:relSizeAnchor>
  <cdr:relSizeAnchor xmlns:cdr="http://schemas.openxmlformats.org/drawingml/2006/chartDrawing">
    <cdr:from>
      <cdr:x>0.66265</cdr:x>
      <cdr:y>0.16936</cdr:y>
    </cdr:from>
    <cdr:to>
      <cdr:x>0.73065</cdr:x>
      <cdr:y>0.38119</cdr:y>
    </cdr:to>
    <cdr:pic>
      <cdr:nvPicPr>
        <cdr:cNvPr id="3" name="Рисунок 2" descr="C:\Users\dyadik.KIROVSK\AppData\Local\Microsoft\Windows\Temporary Internet Files\Content.IE5\VJIFS752\MC900297509[1].wmf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2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5760640" y="806017"/>
          <a:ext cx="591144" cy="1008112"/>
        </a:xfrm>
        <a:prstGeom xmlns:a="http://schemas.openxmlformats.org/drawingml/2006/main" prst="rect">
          <a:avLst/>
        </a:prstGeom>
        <a:noFill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dr:spPr>
    </cdr:pic>
  </cdr:relSizeAnchor>
  <cdr:relSizeAnchor xmlns:cdr="http://schemas.openxmlformats.org/drawingml/2006/chartDrawing">
    <cdr:from>
      <cdr:x>0.67093</cdr:x>
      <cdr:y>0.41145</cdr:y>
    </cdr:from>
    <cdr:to>
      <cdr:x>0.72121</cdr:x>
      <cdr:y>0.56625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3"/>
        <a:stretch xmlns:a="http://schemas.openxmlformats.org/drawingml/2006/main">
          <a:fillRect/>
        </a:stretch>
      </cdr:blipFill>
      <cdr:spPr>
        <a:xfrm xmlns:a="http://schemas.openxmlformats.org/drawingml/2006/main">
          <a:off x="5832648" y="1958145"/>
          <a:ext cx="437110" cy="73670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0.64608</cdr:x>
      <cdr:y>0.57789</cdr:y>
    </cdr:from>
    <cdr:to>
      <cdr:x>0.75376</cdr:x>
      <cdr:y>0.77665</cdr:y>
    </cdr:to>
    <cdr:pic>
      <cdr:nvPicPr>
        <cdr:cNvPr id="5" name="Рисунок 4" descr="C:\Users\dyadik.KIROVSK\AppData\Local\Microsoft\Windows\Temporary Internet Files\Content.IE5\VJIFS752\MC900240687[1].wmf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4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5616624" y="2750233"/>
          <a:ext cx="936104" cy="945958"/>
        </a:xfrm>
        <a:prstGeom xmlns:a="http://schemas.openxmlformats.org/drawingml/2006/main" prst="rect">
          <a:avLst/>
        </a:prstGeom>
        <a:noFill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dr:spPr>
    </cdr:pic>
  </cdr:relSizeAnchor>
  <cdr:relSizeAnchor xmlns:cdr="http://schemas.openxmlformats.org/drawingml/2006/chartDrawing">
    <cdr:from>
      <cdr:x>0.65437</cdr:x>
      <cdr:y>0.80484</cdr:y>
    </cdr:from>
    <cdr:to>
      <cdr:x>0.7562</cdr:x>
      <cdr:y>0.99181</cdr:y>
    </cdr:to>
    <cdr:pic>
      <cdr:nvPicPr>
        <cdr:cNvPr id="6" name="Рисунок 5" descr="C:\Users\dyadik.KIROVSK\AppData\Local\Microsoft\Windows\Temporary Internet Files\Content.IE5\B3PCGEPW\MC900290701[1].wmf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5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5688673" y="3830336"/>
          <a:ext cx="885245" cy="889814"/>
        </a:xfrm>
        <a:prstGeom xmlns:a="http://schemas.openxmlformats.org/drawingml/2006/main" prst="rect">
          <a:avLst/>
        </a:prstGeom>
        <a:noFill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3E5A3-0D85-44DE-9916-F7B11BCA068E}" type="datetimeFigureOut">
              <a:rPr lang="ru-RU" smtClean="0"/>
              <a:t>21.05.2015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4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53966-D1FB-4D10-9D45-5755779E3E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28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53966-D1FB-4D10-9D45-5755779E3ED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164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53966-D1FB-4D10-9D45-5755779E3ED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429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53966-D1FB-4D10-9D45-5755779E3ED8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443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6F0CE04-0B7B-4429-B0B9-7D48F0B0C2C2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3.xml"/><Relationship Id="rId3" Type="http://schemas.openxmlformats.org/officeDocument/2006/relationships/image" Target="../media/image9.png"/><Relationship Id="rId7" Type="http://schemas.openxmlformats.org/officeDocument/2006/relationships/chart" Target="../charts/chart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Relationship Id="rId9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548680"/>
            <a:ext cx="5361856" cy="9144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Администрация города Кировска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43608" y="2420888"/>
            <a:ext cx="7272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ОТЧЁТ</a:t>
            </a: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ОБ ИСПОЛНЕНИИ БЮДЖЕТА ГОРОДА КИРОВСКА ЗА 2014 ГОД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02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55576" y="908720"/>
            <a:ext cx="8053388" cy="715962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none" dirty="0">
                <a:solidFill>
                  <a:prstClr val="black"/>
                </a:solidFill>
                <a:effectLst/>
                <a:latin typeface="Franklin Gothic Book"/>
              </a:rPr>
              <a:t>Выполнение мероприятий в рамках </a:t>
            </a: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ведомственных целевых программам</a:t>
            </a:r>
            <a:r>
              <a:rPr lang="ru-RU" sz="1400" b="1" cap="none" dirty="0">
                <a:solidFill>
                  <a:prstClr val="black"/>
                </a:solidFill>
                <a:effectLst/>
                <a:latin typeface="Franklin Gothic Book"/>
              </a:rPr>
              <a:t>, реализованных  </a:t>
            </a:r>
            <a:br>
              <a:rPr lang="ru-RU" sz="1400" b="1" cap="none" dirty="0">
                <a:solidFill>
                  <a:prstClr val="black"/>
                </a:solidFill>
                <a:effectLst/>
                <a:latin typeface="Franklin Gothic Book"/>
              </a:rPr>
            </a:br>
            <a:r>
              <a:rPr lang="ru-RU" sz="1400" b="1" cap="none" dirty="0">
                <a:solidFill>
                  <a:prstClr val="black"/>
                </a:solidFill>
                <a:effectLst/>
                <a:latin typeface="Franklin Gothic Book"/>
              </a:rPr>
              <a:t>МКУ «Управление Кировского городского хозяйства» в </a:t>
            </a: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2014 </a:t>
            </a:r>
            <a:r>
              <a:rPr lang="ru-RU" sz="1400" b="1" cap="none" dirty="0">
                <a:solidFill>
                  <a:prstClr val="black"/>
                </a:solidFill>
                <a:effectLst/>
                <a:latin typeface="Franklin Gothic Book"/>
              </a:rPr>
              <a:t>году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035318"/>
              </p:ext>
            </p:extLst>
          </p:nvPr>
        </p:nvGraphicFramePr>
        <p:xfrm>
          <a:off x="107504" y="4797152"/>
          <a:ext cx="8989346" cy="1989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816"/>
                <a:gridCol w="998816"/>
                <a:gridCol w="832676"/>
                <a:gridCol w="921186"/>
                <a:gridCol w="1154819"/>
                <a:gridCol w="1214898"/>
                <a:gridCol w="870503"/>
                <a:gridCol w="998816"/>
                <a:gridCol w="998816"/>
              </a:tblGrid>
              <a:tr h="129614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000" b="1" i="0" u="none" strike="noStrike" baseline="0" dirty="0">
                          <a:solidFill>
                            <a:srgbClr val="FFFFFF"/>
                          </a:solidFill>
                          <a:latin typeface="Trebuchet MS"/>
                        </a:rPr>
                        <a:t> 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latin typeface="Trebuchet MS"/>
                        </a:rPr>
                        <a:t>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latin typeface="Trebuchet MS"/>
                        </a:rPr>
                        <a:t>Наименование программы/ </a:t>
                      </a:r>
                    </a:p>
                    <a:p>
                      <a:pPr algn="l" rtl="0" fontAlgn="t"/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latin typeface="Trebuchet MS"/>
                        </a:rPr>
                        <a:t>источник </a:t>
                      </a:r>
                      <a:r>
                        <a:rPr lang="ru-RU" sz="1000" b="1" i="0" u="none" strike="noStrike" baseline="0" dirty="0" err="1" smtClean="0">
                          <a:solidFill>
                            <a:srgbClr val="000000"/>
                          </a:solidFill>
                          <a:latin typeface="Trebuchet MS"/>
                        </a:rPr>
                        <a:t>финансирова-ния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latin typeface="Trebuchet MS"/>
                        </a:rPr>
                        <a:t> программы</a:t>
                      </a:r>
                      <a:endParaRPr lang="ru-RU" sz="1000" b="1" i="0" u="none" strike="noStrike" baseline="0" dirty="0">
                        <a:solidFill>
                          <a:srgbClr val="FFFFFF"/>
                        </a:solidFill>
                        <a:latin typeface="Trebuchet MS"/>
                      </a:endParaRPr>
                    </a:p>
                  </a:txBody>
                  <a:tcPr marL="7144" marR="7144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Содержание, техническое обслуживание и ремонт  улично-дорожной сети и наружного освещения города Кировска</a:t>
                      </a:r>
                    </a:p>
                    <a:p>
                      <a:pPr algn="ctr" rtl="0" fontAlgn="t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на 2014-2016</a:t>
                      </a:r>
                    </a:p>
                  </a:txBody>
                  <a:tcPr marL="7144" marR="7144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Содержание объектов внешнего благоустройства города Кировска на2014-2016</a:t>
                      </a:r>
                    </a:p>
                  </a:txBody>
                  <a:tcPr marL="7144" marR="7144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Содержание и ремонт мест захоронения на территории города Кировска на 2014-2016</a:t>
                      </a:r>
                    </a:p>
                  </a:txBody>
                  <a:tcPr marL="7144" marR="7144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Формирование среды безопасного проживания и жизнедеятельности населения города Кировска на 2014-2016</a:t>
                      </a:r>
                    </a:p>
                  </a:txBody>
                  <a:tcPr marL="7144" marR="7144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Ремонт автомобильных дорог общего пользования местного значения, ремонт дворовых территорий МКД, проездов к дворовым территориям МКД на 2014-2016</a:t>
                      </a:r>
                    </a:p>
                  </a:txBody>
                  <a:tcPr marL="7144" marR="7144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Организация эксплуатации и ремонта муниципального жилищного фонда на 2014-2016</a:t>
                      </a:r>
                    </a:p>
                  </a:txBody>
                  <a:tcPr marL="7144" marR="7144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Подготовка объектов города Кировска к проведению праздничных мероприятий в 2014-2016</a:t>
                      </a:r>
                    </a:p>
                  </a:txBody>
                  <a:tcPr marL="7144" marR="7144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Транспортное обслуживание населения города Кировска</a:t>
                      </a:r>
                    </a:p>
                    <a:p>
                      <a:pPr algn="ctr" rtl="0" fontAlgn="t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на 2014-2016</a:t>
                      </a:r>
                    </a:p>
                    <a:p>
                      <a:pPr algn="ctr" rtl="0" fontAlgn="t"/>
                      <a:endParaRPr lang="ru-RU" sz="900" b="1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144" marR="7144" marT="9525" marB="0"/>
                </a:tc>
              </a:tr>
              <a:tr h="346822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Местный бюджет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144" marR="7144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rebuchet MS"/>
                        </a:rPr>
                        <a:t>66 858,1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rebuchet MS"/>
                        </a:rPr>
                        <a:t>18 741,1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rebuchet MS"/>
                        </a:rPr>
                        <a:t>4 129,1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rebuchet MS"/>
                        </a:rPr>
                        <a:t>1 730,0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rebuchet MS"/>
                        </a:rPr>
                        <a:t>22 841,9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rebuchet MS"/>
                        </a:rPr>
                        <a:t>15 486,9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rebuchet MS"/>
                        </a:rPr>
                        <a:t>2 470,9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rebuchet MS"/>
                        </a:rPr>
                        <a:t>5 136,5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144" marR="7144" marT="9525" marB="0" anchor="ctr"/>
                </a:tc>
              </a:tr>
              <a:tr h="346822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Областной бюджет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144" marR="7144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rebuchet MS"/>
                        </a:rPr>
                        <a:t>1 537,9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144" marR="7144" marT="9525" marB="0" anchor="ctr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187624" y="154779"/>
            <a:ext cx="777686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26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ИСПОЛНЕНИЕ </a:t>
            </a:r>
            <a:r>
              <a:rPr lang="ru-RU" sz="2600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Бюджета  города </a:t>
            </a:r>
            <a:r>
              <a:rPr lang="ru-RU" sz="26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Кировска за </a:t>
            </a:r>
            <a:r>
              <a:rPr lang="ru-RU" sz="2600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2014 год</a:t>
            </a:r>
            <a:endParaRPr lang="ru-RU" sz="2600" cap="all" dirty="0"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8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95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791454107"/>
              </p:ext>
            </p:extLst>
          </p:nvPr>
        </p:nvGraphicFramePr>
        <p:xfrm>
          <a:off x="-108520" y="1397000"/>
          <a:ext cx="9577064" cy="3400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687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168" y="1014906"/>
            <a:ext cx="8686800" cy="577230"/>
          </a:xfrm>
        </p:spPr>
        <p:txBody>
          <a:bodyPr vert="horz" anchor="ctr"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1400" b="1" cap="none" dirty="0">
                <a:solidFill>
                  <a:prstClr val="black"/>
                </a:solidFill>
                <a:effectLst/>
                <a:latin typeface="Franklin Gothic Book"/>
              </a:rPr>
              <a:t>Выполнение мероприятий в рамках </a:t>
            </a: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муниципальных программ, реализованных  </a:t>
            </a:r>
            <a:b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</a:b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МКУ «Управление Кировского городского хозяйства» в 2014 году </a:t>
            </a:r>
            <a:endParaRPr lang="ru-RU" sz="1600" b="1" cap="none" dirty="0">
              <a:solidFill>
                <a:prstClr val="black"/>
              </a:solidFill>
              <a:effectLst/>
              <a:latin typeface="Franklin Gothic Book"/>
            </a:endParaRPr>
          </a:p>
        </p:txBody>
      </p:sp>
      <p:pic>
        <p:nvPicPr>
          <p:cNvPr id="5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95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259632" y="322920"/>
            <a:ext cx="6867872" cy="45152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dirty="0" smtClean="0"/>
              <a:t>ИСПОЛНЕНИЕ БюджетА  города Кировска за 2014 год</a:t>
            </a:r>
            <a:endParaRPr lang="ru-RU" sz="2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00827"/>
              </p:ext>
            </p:extLst>
          </p:nvPr>
        </p:nvGraphicFramePr>
        <p:xfrm>
          <a:off x="11435" y="4019550"/>
          <a:ext cx="9000998" cy="2838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4118"/>
                <a:gridCol w="992110"/>
                <a:gridCol w="992110"/>
                <a:gridCol w="992110"/>
                <a:gridCol w="992110"/>
                <a:gridCol w="992110"/>
                <a:gridCol w="992110"/>
                <a:gridCol w="992110"/>
                <a:gridCol w="992110"/>
              </a:tblGrid>
              <a:tr h="1152128"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90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  <a:r>
                        <a:rPr kumimoji="0" lang="ru-RU" sz="9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программы/ </a:t>
                      </a:r>
                    </a:p>
                    <a:p>
                      <a:pPr marL="0" algn="ctr" rtl="0" eaLnBrk="1" fontAlgn="t" latinLnBrk="0" hangingPunct="1"/>
                      <a:r>
                        <a:rPr kumimoji="0" lang="ru-RU" sz="9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источник финансирования программы</a:t>
                      </a:r>
                      <a:endParaRPr kumimoji="0" lang="ru-RU" sz="9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9525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9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Дополнительная социальная поддержка населения города Кировска с подведомственной территорией на 2014-2016</a:t>
                      </a:r>
                      <a:endParaRPr kumimoji="0" lang="ru-RU" sz="9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9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Капитальный ремонт общего имущества в многоквартирных домах, расположенных на территории муниципального образования город Кировск с подведомственной территорией на 2014-2043</a:t>
                      </a:r>
                      <a:endParaRPr kumimoji="0" lang="ru-RU" sz="9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9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Подготовка объектов жилищно-коммунального хозяйства муниципального образования город Кировск с подведомственной территорией к работе в осенне-зимний период на 2014-2016</a:t>
                      </a:r>
                      <a:endParaRPr kumimoji="0" lang="ru-RU" sz="9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9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Благоустройство территории муниципального образования город Кировск с подведомственной территорией на 2014-2016</a:t>
                      </a:r>
                      <a:endParaRPr kumimoji="0" lang="ru-RU" sz="9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9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эффективности бюджетных расходов в муниципальном образовании город Кировск с подведомственной территорией на 2014-2016</a:t>
                      </a:r>
                      <a:endParaRPr kumimoji="0" lang="ru-RU" sz="9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9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Охрана окружающей среды на территории муниципального образования город Кировск с подведомственной территорией в 2014-2016</a:t>
                      </a:r>
                      <a:endParaRPr kumimoji="0" lang="ru-RU" sz="9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9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безопасности дорожного движения в муниципальном образовании город Кировск с подведомственной территорией на 2014-2016</a:t>
                      </a:r>
                      <a:endParaRPr kumimoji="0" lang="ru-RU" sz="9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9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Энергосбережение и повышение энергетической эффективности в муниципальном  образовании город Кировск с подведомственной  территорией на 2014-2016</a:t>
                      </a:r>
                      <a:endParaRPr kumimoji="0" lang="ru-RU" sz="9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440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Местный бюджет </a:t>
                      </a:r>
                    </a:p>
                  </a:txBody>
                  <a:tcPr marL="7144" marR="7144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2 229,3</a:t>
                      </a:r>
                      <a:endParaRPr kumimoji="0" lang="ru-RU" sz="11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1 366,9</a:t>
                      </a:r>
                      <a:endParaRPr kumimoji="0" lang="ru-RU" sz="11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3 707,1</a:t>
                      </a:r>
                      <a:endParaRPr kumimoji="0" lang="ru-RU" sz="11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16 464,4</a:t>
                      </a:r>
                      <a:endParaRPr kumimoji="0" lang="ru-RU" sz="11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730,0</a:t>
                      </a:r>
                      <a:endParaRPr kumimoji="0" lang="ru-RU" sz="11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4 357,7</a:t>
                      </a:r>
                      <a:endParaRPr kumimoji="0" lang="ru-RU" sz="11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10 333,7</a:t>
                      </a:r>
                      <a:endParaRPr kumimoji="0" lang="ru-RU" sz="11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724,4</a:t>
                      </a:r>
                      <a:endParaRPr kumimoji="0" lang="ru-RU" sz="11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0" i="0" u="none" strike="noStrike" kern="1200" dirty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Областной бюджет </a:t>
                      </a:r>
                    </a:p>
                  </a:txBody>
                  <a:tcPr marL="7144" marR="7144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266,4</a:t>
                      </a:r>
                      <a:endParaRPr kumimoji="0" lang="ru-RU" sz="11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1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1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1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730,0</a:t>
                      </a:r>
                      <a:endParaRPr kumimoji="0" lang="ru-RU" sz="11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0" i="0" u="none" strike="noStrike" kern="1200" dirty="0" smtClean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292,6</a:t>
                      </a:r>
                      <a:endParaRPr kumimoji="0" lang="ru-RU" sz="11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1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100" b="0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075639831"/>
              </p:ext>
            </p:extLst>
          </p:nvPr>
        </p:nvGraphicFramePr>
        <p:xfrm>
          <a:off x="118145" y="1412776"/>
          <a:ext cx="9036496" cy="2680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8766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07504" y="1268760"/>
            <a:ext cx="8929464" cy="648241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Динамика отдельных показателей исполнения бюджета города Кировска, предусмотренных к раскрытию  в </a:t>
            </a:r>
            <a:r>
              <a:rPr lang="ru-RU" sz="1400" b="1" cap="none" dirty="0">
                <a:solidFill>
                  <a:prstClr val="black"/>
                </a:solidFill>
                <a:effectLst/>
                <a:latin typeface="Franklin Gothic Book"/>
              </a:rPr>
              <a:t>целях реализации принципа прозрачности (открытости) </a:t>
            </a: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бюджета </a:t>
            </a:r>
            <a:r>
              <a:rPr lang="ru-RU" sz="1400" b="1" cap="none" dirty="0">
                <a:solidFill>
                  <a:prstClr val="black"/>
                </a:solidFill>
                <a:effectLst/>
                <a:latin typeface="Franklin Gothic Book"/>
              </a:rPr>
              <a:t>(«Бюджет для граждан»)</a:t>
            </a: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 </a:t>
            </a:r>
            <a:endParaRPr lang="ru-RU" sz="1400" b="1" cap="none" dirty="0">
              <a:solidFill>
                <a:prstClr val="black"/>
              </a:solidFill>
              <a:effectLst/>
              <a:latin typeface="Franklin Gothic Book"/>
            </a:endParaRPr>
          </a:p>
          <a:p>
            <a:pPr algn="ctr">
              <a:spcBef>
                <a:spcPts val="0"/>
              </a:spcBef>
            </a:pPr>
            <a:endParaRPr lang="ru-RU" sz="1600" b="1" cap="none" dirty="0">
              <a:solidFill>
                <a:prstClr val="black"/>
              </a:solidFill>
              <a:effectLst/>
              <a:latin typeface="Franklin Gothic Book"/>
            </a:endParaRPr>
          </a:p>
        </p:txBody>
      </p:sp>
      <p:pic>
        <p:nvPicPr>
          <p:cNvPr id="6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95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259632" y="322920"/>
            <a:ext cx="6867872" cy="45152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dirty="0" smtClean="0"/>
              <a:t>ИСПОЛНЕНИЕ БюджетА  города Кировска за 2014 год</a:t>
            </a:r>
            <a:endParaRPr lang="ru-RU" sz="2600" dirty="0"/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1896005"/>
              </p:ext>
            </p:extLst>
          </p:nvPr>
        </p:nvGraphicFramePr>
        <p:xfrm>
          <a:off x="699727" y="1988840"/>
          <a:ext cx="7704856" cy="4572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7594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87423" y="1160917"/>
            <a:ext cx="8929464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Динамика отдельных показателей исполнения бюджета города Кировска, предусмотренных к раскрытию  в </a:t>
            </a:r>
            <a:r>
              <a:rPr lang="ru-RU" sz="1400" b="1" cap="none" dirty="0">
                <a:solidFill>
                  <a:prstClr val="black"/>
                </a:solidFill>
                <a:effectLst/>
                <a:latin typeface="Franklin Gothic Book"/>
              </a:rPr>
              <a:t>целях реализации принципа прозрачности (открытости) </a:t>
            </a: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бюджета («Бюджет для граждан») </a:t>
            </a:r>
            <a:endParaRPr lang="ru-RU" sz="1400" b="1" cap="none" dirty="0">
              <a:solidFill>
                <a:prstClr val="black"/>
              </a:solidFill>
              <a:effectLst/>
              <a:latin typeface="Franklin Gothic Book"/>
            </a:endParaRPr>
          </a:p>
          <a:p>
            <a:pPr algn="ctr">
              <a:spcBef>
                <a:spcPts val="0"/>
              </a:spcBef>
            </a:pPr>
            <a:endParaRPr lang="ru-RU" sz="1600" b="1" cap="none" dirty="0">
              <a:solidFill>
                <a:prstClr val="black"/>
              </a:solidFill>
              <a:effectLst/>
              <a:latin typeface="Franklin Gothic Book"/>
            </a:endParaRPr>
          </a:p>
        </p:txBody>
      </p:sp>
      <p:pic>
        <p:nvPicPr>
          <p:cNvPr id="6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95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259632" y="322920"/>
            <a:ext cx="6867872" cy="45152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dirty="0" smtClean="0"/>
              <a:t>ИСПОЛНЕНИЕ БюджетА  города Кировска за 2014 год</a:t>
            </a:r>
            <a:endParaRPr lang="ru-RU" sz="2600" dirty="0"/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1745915"/>
              </p:ext>
            </p:extLst>
          </p:nvPr>
        </p:nvGraphicFramePr>
        <p:xfrm>
          <a:off x="323528" y="1988840"/>
          <a:ext cx="8693359" cy="4759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Заголовок 1"/>
          <p:cNvSpPr txBox="1">
            <a:spLocks/>
          </p:cNvSpPr>
          <p:nvPr/>
        </p:nvSpPr>
        <p:spPr>
          <a:xfrm>
            <a:off x="214536" y="1664973"/>
            <a:ext cx="8929464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Расходы бюджета города Кировска в расчете на одного жителя по направлениям:</a:t>
            </a:r>
            <a:endParaRPr lang="ru-RU" sz="1400" b="1" cap="none" dirty="0">
              <a:solidFill>
                <a:prstClr val="black"/>
              </a:solidFill>
              <a:effectLst/>
              <a:latin typeface="Franklin Gothic Book"/>
            </a:endParaRPr>
          </a:p>
          <a:p>
            <a:pPr algn="ctr">
              <a:spcBef>
                <a:spcPts val="0"/>
              </a:spcBef>
            </a:pPr>
            <a:endParaRPr lang="ru-RU" sz="1600" b="1" cap="none" dirty="0">
              <a:solidFill>
                <a:prstClr val="black"/>
              </a:solidFill>
              <a:effectLst/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41947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87423" y="1160917"/>
            <a:ext cx="8929464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Динамика отдельных показателей исполнения бюджета города Кировска, предусмотренных к раскрытию  в </a:t>
            </a:r>
            <a:r>
              <a:rPr lang="ru-RU" sz="1400" b="1" cap="none" dirty="0">
                <a:solidFill>
                  <a:prstClr val="black"/>
                </a:solidFill>
                <a:effectLst/>
                <a:latin typeface="Franklin Gothic Book"/>
              </a:rPr>
              <a:t>целях реализации принципа прозрачности (открытости) </a:t>
            </a: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бюджета («Бюджет для граждан»)</a:t>
            </a:r>
            <a:endParaRPr lang="ru-RU" sz="1400" b="1" cap="none" dirty="0">
              <a:solidFill>
                <a:prstClr val="black"/>
              </a:solidFill>
              <a:effectLst/>
              <a:latin typeface="Franklin Gothic Book"/>
            </a:endParaRPr>
          </a:p>
          <a:p>
            <a:pPr algn="ctr">
              <a:spcBef>
                <a:spcPts val="0"/>
              </a:spcBef>
            </a:pPr>
            <a:endParaRPr lang="ru-RU" sz="1600" b="1" cap="none" dirty="0">
              <a:solidFill>
                <a:prstClr val="black"/>
              </a:solidFill>
              <a:effectLst/>
              <a:latin typeface="Franklin Gothic Book"/>
            </a:endParaRPr>
          </a:p>
        </p:txBody>
      </p:sp>
      <p:pic>
        <p:nvPicPr>
          <p:cNvPr id="6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95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259632" y="322920"/>
            <a:ext cx="6867872" cy="45152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dirty="0" smtClean="0"/>
              <a:t>ИСПОЛНЕНИЕ БюджетА  города Кировска за 2014 год</a:t>
            </a:r>
            <a:endParaRPr lang="ru-RU" sz="2600" dirty="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15009" y="1522073"/>
            <a:ext cx="8929464" cy="2858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Расходы бюджета города Кировска на содержание органов местного самоуправления:</a:t>
            </a:r>
            <a:endParaRPr lang="ru-RU" sz="1600" b="1" cap="none" dirty="0">
              <a:solidFill>
                <a:prstClr val="black"/>
              </a:solidFill>
              <a:effectLst/>
              <a:latin typeface="Franklin Gothic Book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3" y="2166672"/>
            <a:ext cx="2076530" cy="1960207"/>
          </a:xfrm>
          <a:prstGeom prst="rect">
            <a:avLst/>
          </a:prstGeom>
        </p:spPr>
      </p:pic>
      <p:pic>
        <p:nvPicPr>
          <p:cNvPr id="8" name="Рисунок 7" descr="C:\Users\dyadik.KIROVSK\AppData\Local\Microsoft\Windows\Temporary Internet Files\Content.IE5\VJIFS752\MC90034345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138" y="3204454"/>
            <a:ext cx="831815" cy="831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4258" y="2166672"/>
            <a:ext cx="2187273" cy="1942609"/>
          </a:xfrm>
          <a:prstGeom prst="rect">
            <a:avLst/>
          </a:prstGeom>
        </p:spPr>
      </p:pic>
      <p:pic>
        <p:nvPicPr>
          <p:cNvPr id="9" name="Рисунок 8" descr="C:\Users\dyadik.KIROVSK\AppData\Local\Microsoft\Windows\Temporary Internet Files\Content.IE5\DLOBLIZB\MC90018615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1894" y="3247705"/>
            <a:ext cx="599732" cy="949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11560" y="1816465"/>
            <a:ext cx="3544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Администрация города Кировска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975422" y="1816465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Совет депутатов города Кировска</a:t>
            </a:r>
            <a:endParaRPr lang="ru-RU" dirty="0"/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7295762"/>
              </p:ext>
            </p:extLst>
          </p:nvPr>
        </p:nvGraphicFramePr>
        <p:xfrm>
          <a:off x="2051720" y="2166672"/>
          <a:ext cx="2492538" cy="2012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3394437"/>
              </p:ext>
            </p:extLst>
          </p:nvPr>
        </p:nvGraphicFramePr>
        <p:xfrm>
          <a:off x="6820729" y="2119825"/>
          <a:ext cx="2232848" cy="2169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31717"/>
              </p:ext>
            </p:extLst>
          </p:nvPr>
        </p:nvGraphicFramePr>
        <p:xfrm>
          <a:off x="4499282" y="4848920"/>
          <a:ext cx="4464497" cy="1863613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501232"/>
                <a:gridCol w="676009"/>
                <a:gridCol w="642242"/>
                <a:gridCol w="645014"/>
              </a:tblGrid>
              <a:tr h="15657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2012 </a:t>
                      </a:r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год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2013 </a:t>
                      </a:r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год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2014 </a:t>
                      </a:r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год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16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Объем расходов местного бюджета на содержание органов местного самоуправления в расчете на 1 единицу штатной численности, тыс. рублей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836,8</a:t>
                      </a:r>
                      <a:endParaRPr kumimoji="0"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872,8</a:t>
                      </a:r>
                      <a:endParaRPr kumimoji="0"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807,1</a:t>
                      </a:r>
                      <a:endParaRPr kumimoji="0"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6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Объем расходов местного бюджета на содержание </a:t>
                      </a: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органов </a:t>
                      </a:r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местного самоуправления в расчете на 1 </a:t>
                      </a: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жителя, тыс. рублей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1,8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2,1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Заголовок 1"/>
          <p:cNvSpPr txBox="1">
            <a:spLocks/>
          </p:cNvSpPr>
          <p:nvPr/>
        </p:nvSpPr>
        <p:spPr>
          <a:xfrm>
            <a:off x="3966564" y="4419948"/>
            <a:ext cx="5196750" cy="388672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Удельные показатели расходов бюджета города Кировска на содержание органов местного самоуправления:</a:t>
            </a:r>
            <a:endParaRPr lang="ru-RU" sz="1600" b="1" cap="none" dirty="0">
              <a:solidFill>
                <a:prstClr val="black"/>
              </a:solidFill>
              <a:effectLst/>
              <a:latin typeface="Franklin Gothic Book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23" y="5085184"/>
            <a:ext cx="1708624" cy="1772815"/>
          </a:xfrm>
          <a:prstGeom prst="rect">
            <a:avLst/>
          </a:prstGeom>
        </p:spPr>
      </p:pic>
      <p:graphicFrame>
        <p:nvGraphicFramePr>
          <p:cNvPr id="18" name="Диаграм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3937076"/>
              </p:ext>
            </p:extLst>
          </p:nvPr>
        </p:nvGraphicFramePr>
        <p:xfrm>
          <a:off x="1818390" y="4701628"/>
          <a:ext cx="2336039" cy="2167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07504" y="4057125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Контрольно-счетный орган города Кировска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116" y="6138242"/>
            <a:ext cx="713931" cy="70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435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94319" y="1035410"/>
            <a:ext cx="8929464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Динамика отдельных показателей исполнения бюджета города Кировска, предусмотренных к раскрытию  в </a:t>
            </a:r>
            <a:r>
              <a:rPr lang="ru-RU" sz="1400" b="1" cap="none" dirty="0">
                <a:solidFill>
                  <a:prstClr val="black"/>
                </a:solidFill>
                <a:effectLst/>
                <a:latin typeface="Franklin Gothic Book"/>
              </a:rPr>
              <a:t>целях реализации принципа прозрачности (открытости) </a:t>
            </a: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бюджета («Бюджет для граждан»)</a:t>
            </a:r>
            <a:endParaRPr lang="ru-RU" sz="1600" b="1" cap="none" dirty="0">
              <a:solidFill>
                <a:prstClr val="black"/>
              </a:solidFill>
              <a:effectLst/>
              <a:latin typeface="Franklin Gothic Book"/>
            </a:endParaRPr>
          </a:p>
        </p:txBody>
      </p:sp>
      <p:pic>
        <p:nvPicPr>
          <p:cNvPr id="6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95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259632" y="322920"/>
            <a:ext cx="6867872" cy="45152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dirty="0" smtClean="0">
                <a:solidFill>
                  <a:srgbClr val="4E3B30"/>
                </a:solidFill>
              </a:rPr>
              <a:t>ИСПОЛНЕНИЕ БюджетА  города Кировска за 2014 год</a:t>
            </a:r>
            <a:endParaRPr lang="ru-RU" sz="2600" dirty="0">
              <a:solidFill>
                <a:srgbClr val="4E3B3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94655" y="1635629"/>
            <a:ext cx="712879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prstClr val="black"/>
                </a:solidFill>
              </a:rPr>
              <a:t>Показатели среднемесячной номинальной начисленной заработной платы работников социальной сферы города </a:t>
            </a:r>
            <a:r>
              <a:rPr lang="ru-RU" sz="1400" b="1" dirty="0" smtClean="0">
                <a:solidFill>
                  <a:prstClr val="black"/>
                </a:solidFill>
              </a:rPr>
              <a:t>Кировска, попадающих под Указ Президента РФ от 07.05.2012 № 597»О мероприятиях по реализации государственной  социальной политики»</a:t>
            </a:r>
            <a:endParaRPr lang="ru-RU" sz="1400" b="1" dirty="0">
              <a:solidFill>
                <a:prstClr val="black"/>
              </a:solidFill>
            </a:endParaRP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84339"/>
              </p:ext>
            </p:extLst>
          </p:nvPr>
        </p:nvGraphicFramePr>
        <p:xfrm>
          <a:off x="820166" y="2348882"/>
          <a:ext cx="7208218" cy="345905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412716"/>
                <a:gridCol w="971352"/>
                <a:gridCol w="915847"/>
                <a:gridCol w="908303"/>
              </a:tblGrid>
              <a:tr h="389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2012 год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2013 год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2014 </a:t>
                      </a:r>
                      <a:r>
                        <a:rPr lang="ru-RU" sz="1600" u="none" strike="noStrike" dirty="0">
                          <a:effectLst/>
                        </a:rPr>
                        <a:t>год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</a:tr>
              <a:tr h="77998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 dirty="0" smtClean="0">
                          <a:effectLst/>
                        </a:rPr>
                        <a:t>Педагогических работников </a:t>
                      </a:r>
                      <a:r>
                        <a:rPr lang="ru-RU" sz="1600" u="none" strike="noStrike" dirty="0">
                          <a:effectLst/>
                        </a:rPr>
                        <a:t>муниципальных дошкольных образовательных </a:t>
                      </a:r>
                      <a:r>
                        <a:rPr lang="ru-RU" sz="1600" u="none" strike="noStrike" dirty="0" smtClean="0">
                          <a:effectLst/>
                        </a:rPr>
                        <a:t>организаций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Book"/>
                        </a:rPr>
                        <a:t>20 847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Book"/>
                        </a:rPr>
                        <a:t>36 070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36 694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</a:tr>
              <a:tr h="76302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 dirty="0" smtClean="0">
                          <a:effectLst/>
                        </a:rPr>
                        <a:t>Педагогических работников </a:t>
                      </a:r>
                      <a:r>
                        <a:rPr lang="ru-RU" sz="1600" u="none" strike="noStrike" dirty="0">
                          <a:effectLst/>
                        </a:rPr>
                        <a:t>муниципальных общеобразовательных </a:t>
                      </a:r>
                      <a:r>
                        <a:rPr lang="ru-RU" sz="1600" u="none" strike="noStrike" dirty="0" smtClean="0">
                          <a:effectLst/>
                        </a:rPr>
                        <a:t>организаций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Book"/>
                        </a:rPr>
                        <a:t>36 842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Book"/>
                        </a:rPr>
                        <a:t>41 753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42 273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</a:tr>
              <a:tr h="76302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 dirty="0" smtClean="0">
                          <a:effectLst/>
                        </a:rPr>
                        <a:t>Педагогических работников муниципальных  организаций дополнительного образования детей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Book"/>
                        </a:rPr>
                        <a:t>20 880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Book"/>
                        </a:rPr>
                        <a:t>32 407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36 160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</a:tr>
              <a:tr h="76302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Работники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муниципальных учреждений культуры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Book"/>
                        </a:rPr>
                        <a:t>17 511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Franklin Gothic Book"/>
                        </a:rPr>
                        <a:t>23 753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28 394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4" name="Стрелка вниз 23"/>
          <p:cNvSpPr/>
          <p:nvPr/>
        </p:nvSpPr>
        <p:spPr>
          <a:xfrm rot="14797001">
            <a:off x="3552738" y="140272"/>
            <a:ext cx="1861829" cy="7530779"/>
          </a:xfrm>
          <a:prstGeom prst="downArrow">
            <a:avLst>
              <a:gd name="adj1" fmla="val 50000"/>
              <a:gd name="adj2" fmla="val 168285"/>
            </a:avLst>
          </a:prstGeom>
          <a:solidFill>
            <a:srgbClr val="00B050">
              <a:alpha val="10000"/>
            </a:srgbClr>
          </a:solidFill>
          <a:ln>
            <a:solidFill>
              <a:srgbClr val="00B050"/>
            </a:solidFill>
          </a:ln>
          <a:effectLst>
            <a:glow rad="292100">
              <a:schemeClr val="accent1">
                <a:alpha val="15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11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475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43608" y="2695763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Спасибо за внимание!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4113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29580"/>
            <a:ext cx="6867872" cy="83820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ИСПОЛНЕНИЕ  БюджетА  города Кировска за 2014 год</a:t>
            </a:r>
            <a:endParaRPr lang="ru-RU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2060848"/>
            <a:ext cx="8686800" cy="40192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Доходы бюджета г. Кировска - 1 380 038,4 тыс. рублей </a:t>
            </a:r>
          </a:p>
          <a:p>
            <a:pPr marL="0" indent="0" algn="ctr">
              <a:buNone/>
            </a:pPr>
            <a:r>
              <a:rPr lang="ru-RU" sz="24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(100,2%)</a:t>
            </a:r>
          </a:p>
          <a:p>
            <a:pPr algn="ctr"/>
            <a:endParaRPr lang="ru-RU" sz="2400" b="1" dirty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  <a:p>
            <a:pPr marL="0" indent="0" algn="ctr">
              <a:buNone/>
            </a:pPr>
            <a:r>
              <a:rPr lang="ru-RU" sz="24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Расходы бюджета г. Кировска – 1 427 200,9 тыс. рублей (97,5%)</a:t>
            </a:r>
          </a:p>
          <a:p>
            <a:pPr algn="ctr"/>
            <a:endParaRPr lang="ru-RU" sz="2400" b="1" dirty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  <a:p>
            <a:pPr marL="0" indent="0" algn="ctr">
              <a:buNone/>
            </a:pPr>
            <a:r>
              <a:rPr lang="ru-RU" sz="24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Дефицит бюджета г. Кировска –  47 162,5 тыс. рублей </a:t>
            </a:r>
          </a:p>
          <a:p>
            <a:endParaRPr lang="ru-RU" sz="2400" b="1" dirty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  <a:p>
            <a:endParaRPr lang="ru-RU" sz="2400" dirty="0"/>
          </a:p>
        </p:txBody>
      </p:sp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95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819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57200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ИСПОЛНЕНИЕ  БюджетА  города Кировска за 2014 год</a:t>
            </a:r>
            <a:endParaRPr lang="ru-RU" sz="26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4311841"/>
              </p:ext>
            </p:extLst>
          </p:nvPr>
        </p:nvGraphicFramePr>
        <p:xfrm>
          <a:off x="304800" y="1844675"/>
          <a:ext cx="8686800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7311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99792" y="1168120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</a:rPr>
              <a:t>Доходы бюджета города Кировска </a:t>
            </a:r>
          </a:p>
          <a:p>
            <a:pPr algn="ctr"/>
            <a:r>
              <a:rPr lang="ru-RU" dirty="0" smtClean="0">
                <a:solidFill>
                  <a:prstClr val="black"/>
                </a:solidFill>
              </a:rPr>
              <a:t>(тыс. рублей)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2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76672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ИСПОЛНЕНИЕ  БюджетА  города Кировска за 2014 год</a:t>
            </a:r>
            <a:endParaRPr lang="ru-RU" sz="26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2557477"/>
              </p:ext>
            </p:extLst>
          </p:nvPr>
        </p:nvGraphicFramePr>
        <p:xfrm>
          <a:off x="323528" y="2492896"/>
          <a:ext cx="8686800" cy="4077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735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20167" y="1522139"/>
            <a:ext cx="7884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Поступление налоговых и неналоговых доходов бюджета города Кировска</a:t>
            </a:r>
          </a:p>
          <a:p>
            <a:pPr algn="ctr"/>
            <a:r>
              <a:rPr lang="ru-RU" dirty="0" smtClean="0"/>
              <a:t>(тыс. рублей)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14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523686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ИСПОЛНЕНИЕ  БюджетА  города Кировска за 2014 год</a:t>
            </a:r>
            <a:endParaRPr lang="ru-RU" sz="2600" dirty="0"/>
          </a:p>
        </p:txBody>
      </p:sp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95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75656" y="1168120"/>
            <a:ext cx="67761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Структура поступления доходов бюджета города Кировска</a:t>
            </a:r>
          </a:p>
          <a:p>
            <a:pPr algn="ctr"/>
            <a:r>
              <a:rPr lang="ru-RU" dirty="0" smtClean="0"/>
              <a:t>(без учёта возврата остатков субсидий и субвенций прошлых лет)</a:t>
            </a:r>
          </a:p>
          <a:p>
            <a:pPr algn="ctr"/>
            <a:r>
              <a:rPr lang="ru-RU" dirty="0" smtClean="0"/>
              <a:t>(тыс. рублей)</a:t>
            </a:r>
            <a:endParaRPr lang="ru-RU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8143185"/>
              </p:ext>
            </p:extLst>
          </p:nvPr>
        </p:nvGraphicFramePr>
        <p:xfrm>
          <a:off x="251520" y="1988840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4792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ИСПОЛНЕНИЕ БюджетА  города Кировска за 2014 год</a:t>
            </a:r>
            <a:endParaRPr lang="ru-RU" sz="2600" dirty="0"/>
          </a:p>
        </p:txBody>
      </p:sp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71600" y="1175075"/>
            <a:ext cx="77440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Структура поступления налоговых и неналоговых доходов бюджета города Кировска (тыс. рублей)</a:t>
            </a:r>
            <a:endParaRPr lang="ru-RU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8568975"/>
              </p:ext>
            </p:extLst>
          </p:nvPr>
        </p:nvGraphicFramePr>
        <p:xfrm>
          <a:off x="323528" y="1844824"/>
          <a:ext cx="8614792" cy="4669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4549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476672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ИСПОЛНЕНИЕ  БюджетА  города Кировска за 2014 год</a:t>
            </a:r>
            <a:endParaRPr lang="ru-RU" sz="26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3465819"/>
              </p:ext>
            </p:extLst>
          </p:nvPr>
        </p:nvGraphicFramePr>
        <p:xfrm>
          <a:off x="304800" y="1844675"/>
          <a:ext cx="8686800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4661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31640" y="1183145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Расходы бюджета города Кировска</a:t>
            </a:r>
          </a:p>
          <a:p>
            <a:pPr algn="ctr"/>
            <a:r>
              <a:rPr lang="ru-RU" dirty="0" smtClean="0"/>
              <a:t>(тыс. рублей)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521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22920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ИСПОЛНЕНИЕ  БюджетА  города Кировска за 2014 год</a:t>
            </a:r>
            <a:endParaRPr lang="ru-RU" sz="2600" dirty="0"/>
          </a:p>
        </p:txBody>
      </p:sp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95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536" y="1036677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Исполнение расходной части бюджета города Кировска получателями бюджетных средств</a:t>
            </a:r>
          </a:p>
          <a:p>
            <a:pPr algn="ctr"/>
            <a:r>
              <a:rPr lang="ru-RU" dirty="0" smtClean="0"/>
              <a:t>(тыс. рублей)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6996369"/>
              </p:ext>
            </p:extLst>
          </p:nvPr>
        </p:nvGraphicFramePr>
        <p:xfrm>
          <a:off x="0" y="1916832"/>
          <a:ext cx="903649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8297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7504" y="1036677"/>
            <a:ext cx="8686800" cy="235496"/>
          </a:xfrm>
        </p:spPr>
        <p:txBody>
          <a:bodyPr>
            <a:noAutofit/>
          </a:bodyPr>
          <a:lstStyle/>
          <a:p>
            <a:pPr algn="ctr"/>
            <a:r>
              <a:rPr lang="ru-RU" sz="1400" b="1" cap="none" dirty="0">
                <a:solidFill>
                  <a:prstClr val="black"/>
                </a:solidFill>
                <a:effectLst/>
                <a:latin typeface="Franklin Gothic Book"/>
              </a:rPr>
              <a:t>Результаты работы муниципальных учреждений отраслей социальной сферы за </a:t>
            </a: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2014 </a:t>
            </a:r>
            <a:r>
              <a:rPr lang="ru-RU" sz="1400" b="1" cap="none" dirty="0">
                <a:solidFill>
                  <a:prstClr val="black"/>
                </a:solidFill>
                <a:effectLst/>
                <a:latin typeface="Franklin Gothic Book"/>
              </a:rPr>
              <a:t>год</a:t>
            </a:r>
            <a:endParaRPr lang="ru-RU" sz="1800" dirty="0"/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9506563"/>
              </p:ext>
            </p:extLst>
          </p:nvPr>
        </p:nvGraphicFramePr>
        <p:xfrm>
          <a:off x="107504" y="1340768"/>
          <a:ext cx="8856984" cy="4951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4680520"/>
                <a:gridCol w="1296144"/>
                <a:gridCol w="1224136"/>
                <a:gridCol w="1224136"/>
              </a:tblGrid>
              <a:tr h="798173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№ п/п</a:t>
                      </a:r>
                      <a:endParaRPr kumimoji="0" lang="ru-RU" sz="9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муниципальной услуги</a:t>
                      </a:r>
                      <a:endParaRPr kumimoji="0" lang="ru-RU" sz="9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Значение показателя объема муниципальной услуги</a:t>
                      </a:r>
                      <a:endParaRPr kumimoji="0" lang="ru-RU" sz="9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учреждений, предоставляющих муниципальную услугу</a:t>
                      </a:r>
                      <a:endParaRPr kumimoji="0" lang="ru-RU" sz="9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штатных единиц, предоставляющих муниципальную услугу</a:t>
                      </a:r>
                    </a:p>
                  </a:txBody>
                  <a:tcPr/>
                </a:tc>
              </a:tr>
              <a:tr h="143498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МКУ "Управление образования города Кировска"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baseline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293970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дошкольного образования и воспитания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1866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человек </a:t>
                      </a:r>
                      <a:endParaRPr kumimoji="0" lang="ru-RU" sz="9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106 групп</a:t>
                      </a:r>
                      <a:r>
                        <a:rPr kumimoji="0" lang="en-US" sz="9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ru-RU" sz="9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 учреждений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676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шт.ед.</a:t>
                      </a:r>
                    </a:p>
                  </a:txBody>
                  <a:tcPr marL="9525" marR="9525" marT="9525" marB="0" anchor="ctr"/>
                </a:tc>
              </a:tr>
              <a:tr h="513111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общедоступного и бесплатного начального общего, основного общего, среднего (полного) общего образования по основным общеобразовательным программам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2938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человек  </a:t>
                      </a:r>
                      <a:endParaRPr kumimoji="0" lang="ru-RU" sz="9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140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класса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учреждений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415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шт.ед.</a:t>
                      </a:r>
                    </a:p>
                  </a:txBody>
                  <a:tcPr marL="9525" marR="9525" marT="9525" marB="0" anchor="ctr"/>
                </a:tc>
              </a:tr>
              <a:tr h="513111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дошкольного, начального общего, основного общего, среднего (полного) общего образования детям-инвалидам (на дому) и в дошкольных учреждениях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человек - МБДОУ </a:t>
                      </a:r>
                      <a:endParaRPr kumimoji="0" lang="ru-RU" sz="9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человек </a:t>
                      </a: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МБОУ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учреждений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93970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дополнительного образования в сфере образования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1 550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человек         </a:t>
                      </a:r>
                      <a:endParaRPr kumimoji="0" lang="ru-RU" sz="9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139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кружков (секций)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учреждение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шт.ед.</a:t>
                      </a:r>
                    </a:p>
                  </a:txBody>
                  <a:tcPr marL="9525" marR="9525" marT="9525" marB="0" anchor="ctr"/>
                </a:tc>
              </a:tr>
              <a:tr h="228049">
                <a:tc gridSpan="5"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МКУ "Управление физической культуры, спорта и туризма города Кировска"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0" lang="ru-RU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93970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дополнительного образования в сфере физической культуры и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830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человек           </a:t>
                      </a:r>
                      <a:endParaRPr kumimoji="0" lang="ru-RU" sz="9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секций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учреждения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шт.ед.</a:t>
                      </a:r>
                    </a:p>
                  </a:txBody>
                  <a:tcPr marL="9525" marR="9525" marT="9525" marB="0" anchor="ctr"/>
                </a:tc>
              </a:tr>
              <a:tr h="2939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в пользование населению спортивных сооружений, спортивного инвентаря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12 045 часов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учреждение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шт.ед.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75818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МКУ "Управление культуры города Кировска"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3970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дополнительного образования в сфере культуры и искусства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627 человек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классов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учреждения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110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шт.ед.</a:t>
                      </a:r>
                    </a:p>
                  </a:txBody>
                  <a:tcPr marL="9525" marR="9525" marT="9525" marB="0" anchor="ctr"/>
                </a:tc>
              </a:tr>
              <a:tr h="293970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Осуществление библиотечного, библиографического и информационного обслуживания пользователей библиотеки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530 000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выданных документов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учреждение с 5 филиалами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63 шт.ед.</a:t>
                      </a:r>
                    </a:p>
                  </a:txBody>
                  <a:tcPr marL="9525" marR="9525" marT="9525" marB="0" anchor="ctr"/>
                </a:tc>
              </a:tr>
              <a:tr h="436501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 публикации музейных предметов, музейных коллекций путем публичного показа, воспроизведения в печатных изданиях, на электронных и других видах носителей, в том числе в виртуальном режиме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экспозиций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и выставок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учреждение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 шт.ед.</a:t>
                      </a:r>
                    </a:p>
                  </a:txBody>
                  <a:tcPr marL="9525" marR="9525" marT="9525" marB="0" anchor="ctr"/>
                </a:tc>
              </a:tr>
              <a:tr h="293970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деятельности клубных формирований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86 клубных формирований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учреждения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175 шт.ед.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6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95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259632" y="241176"/>
            <a:ext cx="6867872" cy="45152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dirty="0" smtClean="0"/>
              <a:t>ИСПОЛНЕНИЕ БюджетА  города Кировска за 2014 год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5062342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5768</TotalTime>
  <Words>1298</Words>
  <Application>Microsoft Office PowerPoint</Application>
  <PresentationFormat>Экран (4:3)</PresentationFormat>
  <Paragraphs>261</Paragraphs>
  <Slides>16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Презентация PowerPoint</vt:lpstr>
      <vt:lpstr>ИСПОЛНЕНИЕ  БюджетА  города Кировска за 2014 год</vt:lpstr>
      <vt:lpstr>ИСПОЛНЕНИЕ  БюджетА  города Кировска за 2014 год</vt:lpstr>
      <vt:lpstr>ИСПОЛНЕНИЕ  БюджетА  города Кировска за 2014 год</vt:lpstr>
      <vt:lpstr>ИСПОЛНЕНИЕ  БюджетА  города Кировска за 2014 год</vt:lpstr>
      <vt:lpstr>ИСПОЛНЕНИЕ БюджетА  города Кировска за 2014 год</vt:lpstr>
      <vt:lpstr>ИСПОЛНЕНИЕ  БюджетА  города Кировска за 2014 год</vt:lpstr>
      <vt:lpstr>ИСПОЛНЕНИЕ  БюджетА  города Кировска за 2014 год</vt:lpstr>
      <vt:lpstr>Результаты работы муниципальных учреждений отраслей социальной сферы за 2014 год</vt:lpstr>
      <vt:lpstr>Выполнение мероприятий в рамках ведомственных целевых программам, реализованных   МКУ «Управление Кировского городского хозяйства» в 2014 году </vt:lpstr>
      <vt:lpstr>Выполнение мероприятий в рамках муниципальных программ, реализованных   МКУ «Управление Кировского городского хозяйства» в 2014 году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********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Павлова М.М.</dc:creator>
  <cp:lastModifiedBy>Корниенко П.П.</cp:lastModifiedBy>
  <cp:revision>479</cp:revision>
  <cp:lastPrinted>2015-04-28T09:00:41Z</cp:lastPrinted>
  <dcterms:created xsi:type="dcterms:W3CDTF">2012-05-17T11:42:56Z</dcterms:created>
  <dcterms:modified xsi:type="dcterms:W3CDTF">2015-05-21T13:21:53Z</dcterms:modified>
</cp:coreProperties>
</file>