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674529746281718"/>
          <c:y val="2.4444273355917052E-2"/>
          <c:w val="0.57381025809273845"/>
          <c:h val="0.9511114532881680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0000"/>
            </a:solidFill>
            <a:ln w="3175">
              <a:solidFill>
                <a:schemeClr val="bg1">
                  <a:lumMod val="8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7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0"/>
            <c:invertIfNegative val="0"/>
            <c:bubble3D val="0"/>
          </c:dPt>
          <c:dPt>
            <c:idx val="21"/>
            <c:invertIfNegative val="0"/>
            <c:bubble3D val="0"/>
          </c:dPt>
          <c:dPt>
            <c:idx val="22"/>
            <c:invertIfNegative val="0"/>
            <c:bubble3D val="0"/>
          </c:dPt>
          <c:dPt>
            <c:idx val="23"/>
            <c:invertIfNegative val="0"/>
            <c:bubble3D val="0"/>
          </c:dPt>
          <c:dPt>
            <c:idx val="24"/>
            <c:invertIfNegative val="0"/>
            <c:bubble3D val="0"/>
          </c:dPt>
          <c:dPt>
            <c:idx val="25"/>
            <c:invertIfNegative val="0"/>
            <c:bubble3D val="0"/>
          </c:dPt>
          <c:dPt>
            <c:idx val="26"/>
            <c:invertIfNegative val="0"/>
            <c:bubble3D val="0"/>
          </c:dPt>
          <c:dPt>
            <c:idx val="27"/>
            <c:invertIfNegative val="0"/>
            <c:bubble3D val="0"/>
          </c:dPt>
          <c:dPt>
            <c:idx val="28"/>
            <c:invertIfNegative val="0"/>
            <c:bubble3D val="0"/>
          </c:dPt>
          <c:dPt>
            <c:idx val="29"/>
            <c:invertIfNegative val="0"/>
            <c:bubble3D val="0"/>
          </c:dPt>
          <c:dPt>
            <c:idx val="30"/>
            <c:invertIfNegative val="0"/>
            <c:bubble3D val="0"/>
          </c:dPt>
          <c:dPt>
            <c:idx val="31"/>
            <c:invertIfNegative val="0"/>
            <c:bubble3D val="0"/>
          </c:dPt>
          <c:dPt>
            <c:idx val="32"/>
            <c:invertIfNegative val="0"/>
            <c:bubble3D val="0"/>
          </c:dPt>
          <c:dLbls>
            <c:dLbl>
              <c:idx val="0"/>
              <c:layout>
                <c:manualLayout>
                  <c:x val="6.1752187226596672E-2"/>
                  <c:y val="-6.0605867793310129E-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-3,53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8602471566054247E-2"/>
                  <c:y val="3.838371626909641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1,84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1511832895888013"/>
                  <c:y val="-2.020195593110337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3,00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5720625546806649"/>
                  <c:y val="2.0201955931103377E-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3,03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7598917322834645"/>
                  <c:y val="5.656547660708945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3,11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20280938320209974"/>
                  <c:y val="-2.0203546636294802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3,72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22797659667541556"/>
                  <c:y val="2.222215152421371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4,00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27007513123359578"/>
                  <c:y val="-2.424393782251547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4,26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28984261787202892"/>
                  <c:y val="-8.0807823724413502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4,58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.22780074365704298"/>
                  <c:y val="-4.040391186220677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.23344925634295718"/>
                  <c:y val="-8.686841050374451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.24817454068241471"/>
                  <c:y val="-4.242569816050851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.24123392388451442"/>
                  <c:y val="2.02019559311033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.24798972003499564"/>
                  <c:y val="-1.616156474488270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.24689643482064744"/>
                  <c:y val="2.626254271043439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.25368996062992133"/>
                  <c:y val="-2.02019559311033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0.25556955380577434"/>
                  <c:y val="2.22221515242137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0.25122167541557305"/>
                  <c:y val="-1.414136915177236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0.25038888888888894"/>
                  <c:y val="-6.060586779331011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0.25871631671041118"/>
                  <c:y val="2.0201955931103388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0.25708912948381452"/>
                  <c:y val="-6.464625897953081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0.26221697287839024"/>
                  <c:y val="-2.22221515242137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0.26375098425196852"/>
                  <c:y val="-6.868665016575111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>
                <c:manualLayout>
                  <c:x val="0.26826367016622921"/>
                  <c:y val="-6.0605867793310129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0.27286745406824164"/>
                  <c:y val="-6.26260633864204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>
                <c:manualLayout>
                  <c:x val="0.27186373578302719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0.27810378390201235"/>
                  <c:y val="4.242410745531709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layout>
                <c:manualLayout>
                  <c:x val="0.27705096237970267"/>
                  <c:y val="1.81801696328016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layout>
                <c:manualLayout>
                  <c:x val="0.27568591426071742"/>
                  <c:y val="-4.040550256739817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layout>
                <c:manualLayout>
                  <c:x val="0.27519783464566927"/>
                  <c:y val="1.2121173558662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>
                <c:manualLayout>
                  <c:x val="0.28073392388451446"/>
                  <c:y val="-4.444430304842743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1"/>
              <c:layout>
                <c:manualLayout>
                  <c:x val="0.28643974190726162"/>
                  <c:y val="2.02019559311033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2"/>
              <c:layout>
                <c:manualLayout>
                  <c:x val="0.28630413385826781"/>
                  <c:y val="-3.838371626909641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9. Администрация</c:v>
                </c:pt>
                <c:pt idx="1">
                  <c:v>8. МКУ "УКГХ"</c:v>
                </c:pt>
                <c:pt idx="2">
                  <c:v>7. Совет депутатов</c:v>
                </c:pt>
                <c:pt idx="3">
                  <c:v>6. МКУ "ГОиЧС"</c:v>
                </c:pt>
                <c:pt idx="4">
                  <c:v>5. МКУ "УК"</c:v>
                </c:pt>
                <c:pt idx="5">
                  <c:v>4. МКУ "УФКСиТ"</c:v>
                </c:pt>
                <c:pt idx="6">
                  <c:v>3. КСО</c:v>
                </c:pt>
                <c:pt idx="7">
                  <c:v>2. КУМС</c:v>
                </c:pt>
                <c:pt idx="8">
                  <c:v>1. МКУ "Управление образования"</c:v>
                </c:pt>
              </c:strCache>
            </c:strRef>
          </c:cat>
          <c:val>
            <c:numRef>
              <c:f>Лист1!$B$2:$B$10</c:f>
              <c:numCache>
                <c:formatCode>#,##0.00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2629376"/>
        <c:axId val="82630912"/>
      </c:barChart>
      <c:catAx>
        <c:axId val="8262937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2630912"/>
        <c:crosses val="autoZero"/>
        <c:auto val="1"/>
        <c:lblAlgn val="ctr"/>
        <c:lblOffset val="100"/>
        <c:noMultiLvlLbl val="0"/>
      </c:catAx>
      <c:valAx>
        <c:axId val="82630912"/>
        <c:scaling>
          <c:orientation val="minMax"/>
        </c:scaling>
        <c:delete val="1"/>
        <c:axPos val="b"/>
        <c:numFmt formatCode="#,##0.00" sourceLinked="1"/>
        <c:majorTickMark val="out"/>
        <c:minorTickMark val="none"/>
        <c:tickLblPos val="none"/>
        <c:crossAx val="826293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33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899" y="0"/>
            <a:ext cx="2946189" cy="49633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77F29482-5D1E-4470-B802-1D7D17E0E493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716"/>
            <a:ext cx="2946189" cy="49633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899" y="9428716"/>
            <a:ext cx="2946189" cy="49633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5BDD268C-9E2C-4212-AA03-8955448F4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43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D268C-9E2C-4212-AA03-8955448F477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091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AA0-8F68-48A3-A4AC-4B4D5BA6EACA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B4AA0-8F68-48A3-A4AC-4B4D5BA6EACA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35094-050A-485D-B5D6-3E51DE7634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788024284"/>
              </p:ext>
            </p:extLst>
          </p:nvPr>
        </p:nvGraphicFramePr>
        <p:xfrm>
          <a:off x="107504" y="571480"/>
          <a:ext cx="8567936" cy="628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1182" y="25844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Сводный рейтинг главных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распорядителей (получателей)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средств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бюджета города Кировска по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итогам оценки качества финансового менеджмента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 9 мес.2014 года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2550</TotalTime>
  <Words>32</Words>
  <Application>Microsoft Office PowerPoint</Application>
  <PresentationFormat>Экран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МинФин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Базась Александра Юрьевна</dc:creator>
  <cp:lastModifiedBy>Образцова</cp:lastModifiedBy>
  <cp:revision>95</cp:revision>
  <cp:lastPrinted>2014-12-10T14:40:56Z</cp:lastPrinted>
  <dcterms:created xsi:type="dcterms:W3CDTF">2012-05-24T15:08:53Z</dcterms:created>
  <dcterms:modified xsi:type="dcterms:W3CDTF">2014-12-18T13:13:57Z</dcterms:modified>
</cp:coreProperties>
</file>